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301" r:id="rId3"/>
    <p:sldId id="282" r:id="rId4"/>
    <p:sldId id="257" r:id="rId5"/>
    <p:sldId id="305" r:id="rId6"/>
    <p:sldId id="311" r:id="rId7"/>
    <p:sldId id="326" r:id="rId8"/>
    <p:sldId id="328" r:id="rId9"/>
    <p:sldId id="329" r:id="rId10"/>
    <p:sldId id="310" r:id="rId11"/>
    <p:sldId id="321" r:id="rId12"/>
    <p:sldId id="322" r:id="rId13"/>
    <p:sldId id="325" r:id="rId14"/>
    <p:sldId id="323" r:id="rId15"/>
    <p:sldId id="309" r:id="rId16"/>
    <p:sldId id="324" r:id="rId17"/>
    <p:sldId id="265" r:id="rId18"/>
    <p:sldId id="331" r:id="rId19"/>
    <p:sldId id="266" r:id="rId20"/>
    <p:sldId id="312" r:id="rId21"/>
    <p:sldId id="284" r:id="rId22"/>
    <p:sldId id="330" r:id="rId23"/>
    <p:sldId id="267" r:id="rId24"/>
    <p:sldId id="268" r:id="rId25"/>
    <p:sldId id="307" r:id="rId26"/>
    <p:sldId id="332" r:id="rId27"/>
    <p:sldId id="306" r:id="rId28"/>
    <p:sldId id="270" r:id="rId29"/>
    <p:sldId id="272" r:id="rId30"/>
    <p:sldId id="273" r:id="rId31"/>
    <p:sldId id="274" r:id="rId32"/>
    <p:sldId id="277" r:id="rId33"/>
    <p:sldId id="278" r:id="rId34"/>
    <p:sldId id="280" r:id="rId35"/>
    <p:sldId id="313" r:id="rId36"/>
    <p:sldId id="283" r:id="rId37"/>
    <p:sldId id="333" r:id="rId38"/>
    <p:sldId id="290" r:id="rId39"/>
    <p:sldId id="314" r:id="rId40"/>
    <p:sldId id="315" r:id="rId41"/>
    <p:sldId id="327" r:id="rId42"/>
    <p:sldId id="316" r:id="rId43"/>
    <p:sldId id="317" r:id="rId44"/>
    <p:sldId id="318"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FF33"/>
    <a:srgbClr val="99FF33"/>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2"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C1870-23A0-456A-917E-EA9FDBC6C36B}" type="datetimeFigureOut">
              <a:rPr lang="fr-FR" smtClean="0"/>
              <a:t>03/10/2022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3E835-104A-40E7-A478-30CACDA58D09}" type="slidenum">
              <a:rPr lang="fr-FR" smtClean="0"/>
              <a:t>‹N°›</a:t>
            </a:fld>
            <a:endParaRPr lang="fr-FR"/>
          </a:p>
        </p:txBody>
      </p:sp>
    </p:spTree>
    <p:extLst>
      <p:ext uri="{BB962C8B-B14F-4D97-AF65-F5344CB8AC3E}">
        <p14:creationId xmlns:p14="http://schemas.microsoft.com/office/powerpoint/2010/main" val="374380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Certains développeurs conçoivent une seconde version de leur site web pour que celle-ci soit adaptée à des écrans plus petits. Vous avez sûrement entendu parler de la technique de </a:t>
            </a:r>
            <a:r>
              <a:rPr lang="fr-FR" sz="1200" b="0" i="1" kern="1200" dirty="0" smtClean="0">
                <a:solidFill>
                  <a:schemeClr val="tx1"/>
                </a:solidFill>
                <a:effectLst/>
                <a:latin typeface="+mn-lt"/>
                <a:ea typeface="+mn-ea"/>
                <a:cs typeface="+mn-cs"/>
              </a:rPr>
              <a:t>responsive design, </a:t>
            </a:r>
            <a:r>
              <a:rPr lang="fr-FR" sz="1200" b="0" i="0" kern="1200" dirty="0" smtClean="0">
                <a:solidFill>
                  <a:schemeClr val="tx1"/>
                </a:solidFill>
                <a:effectLst/>
                <a:latin typeface="+mn-lt"/>
                <a:ea typeface="+mn-ea"/>
                <a:cs typeface="+mn-cs"/>
              </a:rPr>
              <a:t>c'est exactement cela ! Les éléments et l'organisation de l'écran sont retaillés en fonction de la taille de l'écran du navigateur.</a:t>
            </a:r>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10</a:t>
            </a:fld>
            <a:endParaRPr lang="fr-FR"/>
          </a:p>
        </p:txBody>
      </p:sp>
    </p:spTree>
    <p:extLst>
      <p:ext uri="{BB962C8B-B14F-4D97-AF65-F5344CB8AC3E}">
        <p14:creationId xmlns:p14="http://schemas.microsoft.com/office/powerpoint/2010/main" val="301169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11</a:t>
            </a:fld>
            <a:endParaRPr lang="fr-FR"/>
          </a:p>
        </p:txBody>
      </p:sp>
    </p:spTree>
    <p:extLst>
      <p:ext uri="{BB962C8B-B14F-4D97-AF65-F5344CB8AC3E}">
        <p14:creationId xmlns:p14="http://schemas.microsoft.com/office/powerpoint/2010/main" val="301169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12</a:t>
            </a:fld>
            <a:endParaRPr lang="fr-FR"/>
          </a:p>
        </p:txBody>
      </p:sp>
    </p:spTree>
    <p:extLst>
      <p:ext uri="{BB962C8B-B14F-4D97-AF65-F5344CB8AC3E}">
        <p14:creationId xmlns:p14="http://schemas.microsoft.com/office/powerpoint/2010/main" val="301169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13</a:t>
            </a:fld>
            <a:endParaRPr lang="fr-FR"/>
          </a:p>
        </p:txBody>
      </p:sp>
    </p:spTree>
    <p:extLst>
      <p:ext uri="{BB962C8B-B14F-4D97-AF65-F5344CB8AC3E}">
        <p14:creationId xmlns:p14="http://schemas.microsoft.com/office/powerpoint/2010/main" val="301169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14</a:t>
            </a:fld>
            <a:endParaRPr lang="fr-FR"/>
          </a:p>
        </p:txBody>
      </p:sp>
    </p:spTree>
    <p:extLst>
      <p:ext uri="{BB962C8B-B14F-4D97-AF65-F5344CB8AC3E}">
        <p14:creationId xmlns:p14="http://schemas.microsoft.com/office/powerpoint/2010/main" val="301169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24</a:t>
            </a:fld>
            <a:endParaRPr lang="fr-FR"/>
          </a:p>
        </p:txBody>
      </p:sp>
    </p:spTree>
    <p:extLst>
      <p:ext uri="{BB962C8B-B14F-4D97-AF65-F5344CB8AC3E}">
        <p14:creationId xmlns:p14="http://schemas.microsoft.com/office/powerpoint/2010/main" val="401341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Android est composée de différentes couches</a:t>
            </a:r>
          </a:p>
          <a:p>
            <a:r>
              <a:rPr lang="fr-FR" sz="1200" b="0" i="0" kern="1200" dirty="0" smtClean="0">
                <a:solidFill>
                  <a:schemeClr val="tx1"/>
                </a:solidFill>
                <a:effectLst/>
                <a:latin typeface="+mn-lt"/>
                <a:ea typeface="+mn-ea"/>
                <a:cs typeface="+mn-cs"/>
              </a:rPr>
              <a:t>Applications - Le projet Open Source Android contient plusieurs applications par défaut comme le navigateur, l'appareil photo, la galerie, la musique, le téléphone et plus encore ;</a:t>
            </a:r>
          </a:p>
          <a:p>
            <a:r>
              <a:rPr lang="fr-FR" sz="1200" b="0" i="0" kern="1200" dirty="0" smtClean="0">
                <a:solidFill>
                  <a:schemeClr val="tx1"/>
                </a:solidFill>
                <a:effectLst/>
                <a:latin typeface="+mn-lt"/>
                <a:ea typeface="+mn-ea"/>
                <a:cs typeface="+mn-cs"/>
              </a:rPr>
              <a:t>Application Framework - Une API qui permet aux applications Android d'interagir avec le système Android ;</a:t>
            </a:r>
          </a:p>
          <a:p>
            <a:r>
              <a:rPr lang="fr-FR" sz="1200" b="0" i="0" kern="1200" dirty="0" err="1" smtClean="0">
                <a:solidFill>
                  <a:schemeClr val="tx1"/>
                </a:solidFill>
                <a:effectLst/>
                <a:latin typeface="+mn-lt"/>
                <a:ea typeface="+mn-ea"/>
                <a:cs typeface="+mn-cs"/>
              </a:rPr>
              <a:t>Libraries</a:t>
            </a:r>
            <a:r>
              <a:rPr lang="fr-FR" sz="1200" b="0" i="0" kern="1200" dirty="0" smtClean="0">
                <a:solidFill>
                  <a:schemeClr val="tx1"/>
                </a:solidFill>
                <a:effectLst/>
                <a:latin typeface="+mn-lt"/>
                <a:ea typeface="+mn-ea"/>
                <a:cs typeface="+mn-cs"/>
              </a:rPr>
              <a:t> and </a:t>
            </a:r>
            <a:r>
              <a:rPr lang="fr-FR" sz="1200" b="0" i="0" kern="1200" dirty="0" err="1" smtClean="0">
                <a:solidFill>
                  <a:schemeClr val="tx1"/>
                </a:solidFill>
                <a:effectLst/>
                <a:latin typeface="+mn-lt"/>
                <a:ea typeface="+mn-ea"/>
                <a:cs typeface="+mn-cs"/>
              </a:rPr>
              <a:t>runtime</a:t>
            </a:r>
            <a:r>
              <a:rPr lang="fr-FR" sz="1200" b="0" i="0" kern="1200" dirty="0" smtClean="0">
                <a:solidFill>
                  <a:schemeClr val="tx1"/>
                </a:solidFill>
                <a:effectLst/>
                <a:latin typeface="+mn-lt"/>
                <a:ea typeface="+mn-ea"/>
                <a:cs typeface="+mn-cs"/>
              </a:rPr>
              <a:t> - Les bibliothèques pour de nombreuses fonctions communes (par exemple : le rendu graphique, le stockage de données, la navigation sur le Web, etc.) de l'Application Framework et du moteur </a:t>
            </a:r>
            <a:r>
              <a:rPr lang="fr-FR" sz="1200" b="0" i="0" kern="1200" dirty="0" err="1" smtClean="0">
                <a:solidFill>
                  <a:schemeClr val="tx1"/>
                </a:solidFill>
                <a:effectLst/>
                <a:latin typeface="+mn-lt"/>
                <a:ea typeface="+mn-ea"/>
                <a:cs typeface="+mn-cs"/>
              </a:rPr>
              <a:t>Dalvik</a:t>
            </a:r>
            <a:r>
              <a:rPr lang="fr-FR" sz="1200" b="0" i="0" kern="1200" dirty="0" smtClean="0">
                <a:solidFill>
                  <a:schemeClr val="tx1"/>
                </a:solidFill>
                <a:effectLst/>
                <a:latin typeface="+mn-lt"/>
                <a:ea typeface="+mn-ea"/>
                <a:cs typeface="+mn-cs"/>
              </a:rPr>
              <a:t>, ainsi que le noyau de bibliothèques Java pour exécuter des applications Android ;</a:t>
            </a:r>
          </a:p>
          <a:p>
            <a:r>
              <a:rPr lang="fr-FR" sz="1200" b="0" i="0" kern="1200" dirty="0" smtClean="0">
                <a:solidFill>
                  <a:schemeClr val="tx1"/>
                </a:solidFill>
                <a:effectLst/>
                <a:latin typeface="+mn-lt"/>
                <a:ea typeface="+mn-ea"/>
                <a:cs typeface="+mn-cs"/>
              </a:rPr>
              <a:t>Linux </a:t>
            </a:r>
            <a:r>
              <a:rPr lang="fr-FR" sz="1200" b="0" i="0" kern="1200" dirty="0" err="1" smtClean="0">
                <a:solidFill>
                  <a:schemeClr val="tx1"/>
                </a:solidFill>
                <a:effectLst/>
                <a:latin typeface="+mn-lt"/>
                <a:ea typeface="+mn-ea"/>
                <a:cs typeface="+mn-cs"/>
              </a:rPr>
              <a:t>kernel</a:t>
            </a:r>
            <a:r>
              <a:rPr lang="fr-FR" sz="1200" b="0" i="0" kern="1200" dirty="0" smtClean="0">
                <a:solidFill>
                  <a:schemeClr val="tx1"/>
                </a:solidFill>
                <a:effectLst/>
                <a:latin typeface="+mn-lt"/>
                <a:ea typeface="+mn-ea"/>
                <a:cs typeface="+mn-cs"/>
              </a:rPr>
              <a:t> - La couche de communication avec le matériel sous-jacent.</a:t>
            </a:r>
          </a:p>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25</a:t>
            </a:fld>
            <a:endParaRPr lang="fr-FR"/>
          </a:p>
        </p:txBody>
      </p:sp>
    </p:spTree>
    <p:extLst>
      <p:ext uri="{BB962C8B-B14F-4D97-AF65-F5344CB8AC3E}">
        <p14:creationId xmlns:p14="http://schemas.microsoft.com/office/powerpoint/2010/main" val="401341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26</a:t>
            </a:fld>
            <a:endParaRPr lang="fr-FR"/>
          </a:p>
        </p:txBody>
      </p:sp>
    </p:spTree>
    <p:extLst>
      <p:ext uri="{BB962C8B-B14F-4D97-AF65-F5344CB8AC3E}">
        <p14:creationId xmlns:p14="http://schemas.microsoft.com/office/powerpoint/2010/main" val="347134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Android est composée de différentes couches</a:t>
            </a:r>
          </a:p>
          <a:p>
            <a:r>
              <a:rPr lang="fr-FR" sz="1200" b="0" i="0" kern="1200" dirty="0" smtClean="0">
                <a:solidFill>
                  <a:schemeClr val="tx1"/>
                </a:solidFill>
                <a:effectLst/>
                <a:latin typeface="+mn-lt"/>
                <a:ea typeface="+mn-ea"/>
                <a:cs typeface="+mn-cs"/>
              </a:rPr>
              <a:t>Applications - Le projet Open Source Android contient plusieurs applications par défaut comme le navigateur, l'appareil photo, la galerie, la musique, le téléphone et plus encore ;</a:t>
            </a:r>
          </a:p>
          <a:p>
            <a:r>
              <a:rPr lang="fr-FR" sz="1200" b="0" i="0" kern="1200" dirty="0" smtClean="0">
                <a:solidFill>
                  <a:schemeClr val="tx1"/>
                </a:solidFill>
                <a:effectLst/>
                <a:latin typeface="+mn-lt"/>
                <a:ea typeface="+mn-ea"/>
                <a:cs typeface="+mn-cs"/>
              </a:rPr>
              <a:t>Application Framework - Une API qui permet aux applications Android d'interagir avec le système Android ;</a:t>
            </a:r>
          </a:p>
          <a:p>
            <a:r>
              <a:rPr lang="fr-FR" sz="1200" b="0" i="0" kern="1200" dirty="0" err="1" smtClean="0">
                <a:solidFill>
                  <a:schemeClr val="tx1"/>
                </a:solidFill>
                <a:effectLst/>
                <a:latin typeface="+mn-lt"/>
                <a:ea typeface="+mn-ea"/>
                <a:cs typeface="+mn-cs"/>
              </a:rPr>
              <a:t>Libraries</a:t>
            </a:r>
            <a:r>
              <a:rPr lang="fr-FR" sz="1200" b="0" i="0" kern="1200" dirty="0" smtClean="0">
                <a:solidFill>
                  <a:schemeClr val="tx1"/>
                </a:solidFill>
                <a:effectLst/>
                <a:latin typeface="+mn-lt"/>
                <a:ea typeface="+mn-ea"/>
                <a:cs typeface="+mn-cs"/>
              </a:rPr>
              <a:t> and </a:t>
            </a:r>
            <a:r>
              <a:rPr lang="fr-FR" sz="1200" b="0" i="0" kern="1200" dirty="0" err="1" smtClean="0">
                <a:solidFill>
                  <a:schemeClr val="tx1"/>
                </a:solidFill>
                <a:effectLst/>
                <a:latin typeface="+mn-lt"/>
                <a:ea typeface="+mn-ea"/>
                <a:cs typeface="+mn-cs"/>
              </a:rPr>
              <a:t>runtime</a:t>
            </a:r>
            <a:r>
              <a:rPr lang="fr-FR" sz="1200" b="0" i="0" kern="1200" dirty="0" smtClean="0">
                <a:solidFill>
                  <a:schemeClr val="tx1"/>
                </a:solidFill>
                <a:effectLst/>
                <a:latin typeface="+mn-lt"/>
                <a:ea typeface="+mn-ea"/>
                <a:cs typeface="+mn-cs"/>
              </a:rPr>
              <a:t> - Les bibliothèques pour de nombreuses fonctions communes (par exemple : le rendu graphique, le stockage de données, la navigation sur le Web, etc.) de l'Application Framework et du moteur </a:t>
            </a:r>
            <a:r>
              <a:rPr lang="fr-FR" sz="1200" b="0" i="0" kern="1200" dirty="0" err="1" smtClean="0">
                <a:solidFill>
                  <a:schemeClr val="tx1"/>
                </a:solidFill>
                <a:effectLst/>
                <a:latin typeface="+mn-lt"/>
                <a:ea typeface="+mn-ea"/>
                <a:cs typeface="+mn-cs"/>
              </a:rPr>
              <a:t>Dalvik</a:t>
            </a:r>
            <a:r>
              <a:rPr lang="fr-FR" sz="1200" b="0" i="0" kern="1200" dirty="0" smtClean="0">
                <a:solidFill>
                  <a:schemeClr val="tx1"/>
                </a:solidFill>
                <a:effectLst/>
                <a:latin typeface="+mn-lt"/>
                <a:ea typeface="+mn-ea"/>
                <a:cs typeface="+mn-cs"/>
              </a:rPr>
              <a:t>, ainsi que le noyau de bibliothèques Java pour exécuter des applications Android ;</a:t>
            </a:r>
          </a:p>
          <a:p>
            <a:r>
              <a:rPr lang="fr-FR" sz="1200" b="0" i="0" kern="1200" dirty="0" smtClean="0">
                <a:solidFill>
                  <a:schemeClr val="tx1"/>
                </a:solidFill>
                <a:effectLst/>
                <a:latin typeface="+mn-lt"/>
                <a:ea typeface="+mn-ea"/>
                <a:cs typeface="+mn-cs"/>
              </a:rPr>
              <a:t>Linux </a:t>
            </a:r>
            <a:r>
              <a:rPr lang="fr-FR" sz="1200" b="0" i="0" kern="1200" dirty="0" err="1" smtClean="0">
                <a:solidFill>
                  <a:schemeClr val="tx1"/>
                </a:solidFill>
                <a:effectLst/>
                <a:latin typeface="+mn-lt"/>
                <a:ea typeface="+mn-ea"/>
                <a:cs typeface="+mn-cs"/>
              </a:rPr>
              <a:t>kernel</a:t>
            </a:r>
            <a:r>
              <a:rPr lang="fr-FR" sz="1200" b="0" i="0" kern="1200" dirty="0" smtClean="0">
                <a:solidFill>
                  <a:schemeClr val="tx1"/>
                </a:solidFill>
                <a:effectLst/>
                <a:latin typeface="+mn-lt"/>
                <a:ea typeface="+mn-ea"/>
                <a:cs typeface="+mn-cs"/>
              </a:rPr>
              <a:t> - La couche de communication avec le matériel sous-jacent.</a:t>
            </a:r>
          </a:p>
          <a:p>
            <a:endParaRPr lang="fr-FR" dirty="0"/>
          </a:p>
        </p:txBody>
      </p:sp>
      <p:sp>
        <p:nvSpPr>
          <p:cNvPr id="4" name="Espace réservé du numéro de diapositive 3"/>
          <p:cNvSpPr>
            <a:spLocks noGrp="1"/>
          </p:cNvSpPr>
          <p:nvPr>
            <p:ph type="sldNum" sz="quarter" idx="10"/>
          </p:nvPr>
        </p:nvSpPr>
        <p:spPr/>
        <p:txBody>
          <a:bodyPr/>
          <a:lstStyle/>
          <a:p>
            <a:fld id="{7B93E835-104A-40E7-A478-30CACDA58D09}" type="slidenum">
              <a:rPr lang="fr-FR" smtClean="0"/>
              <a:t>27</a:t>
            </a:fld>
            <a:endParaRPr lang="fr-FR"/>
          </a:p>
        </p:txBody>
      </p:sp>
    </p:spTree>
    <p:extLst>
      <p:ext uri="{BB962C8B-B14F-4D97-AF65-F5344CB8AC3E}">
        <p14:creationId xmlns:p14="http://schemas.microsoft.com/office/powerpoint/2010/main" val="401341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844F92A-2C8F-4C9B-A15B-E9B8DEE8E5F5}"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151836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44F92A-2C8F-4C9B-A15B-E9B8DEE8E5F5}"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316114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44F92A-2C8F-4C9B-A15B-E9B8DEE8E5F5}"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231059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44F92A-2C8F-4C9B-A15B-E9B8DEE8E5F5}"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345239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844F92A-2C8F-4C9B-A15B-E9B8DEE8E5F5}" type="datetimeFigureOut">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413883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844F92A-2C8F-4C9B-A15B-E9B8DEE8E5F5}"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188539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844F92A-2C8F-4C9B-A15B-E9B8DEE8E5F5}" type="datetimeFigureOut">
              <a:rPr lang="fr-FR" smtClean="0"/>
              <a:t>03/10/2022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401481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844F92A-2C8F-4C9B-A15B-E9B8DEE8E5F5}" type="datetimeFigureOut">
              <a:rPr lang="fr-FR" smtClean="0"/>
              <a:t>03/10/2022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139371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44F92A-2C8F-4C9B-A15B-E9B8DEE8E5F5}" type="datetimeFigureOut">
              <a:rPr lang="fr-FR" smtClean="0"/>
              <a:t>03/10/2022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322556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44F92A-2C8F-4C9B-A15B-E9B8DEE8E5F5}"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89683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44F92A-2C8F-4C9B-A15B-E9B8DEE8E5F5}" type="datetimeFigureOut">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6E195-BD50-4640-AB2A-2E85DD1E3A6D}" type="slidenum">
              <a:rPr lang="fr-FR" smtClean="0"/>
              <a:t>‹N°›</a:t>
            </a:fld>
            <a:endParaRPr lang="fr-FR"/>
          </a:p>
        </p:txBody>
      </p:sp>
    </p:spTree>
    <p:extLst>
      <p:ext uri="{BB962C8B-B14F-4D97-AF65-F5344CB8AC3E}">
        <p14:creationId xmlns:p14="http://schemas.microsoft.com/office/powerpoint/2010/main" val="5425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4F92A-2C8F-4C9B-A15B-E9B8DEE8E5F5}" type="datetimeFigureOut">
              <a:rPr lang="fr-FR" smtClean="0"/>
              <a:t>03/10/2022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6E195-BD50-4640-AB2A-2E85DD1E3A6D}" type="slidenum">
              <a:rPr lang="fr-FR" smtClean="0"/>
              <a:t>‹N°›</a:t>
            </a:fld>
            <a:endParaRPr lang="fr-FR"/>
          </a:p>
        </p:txBody>
      </p:sp>
    </p:spTree>
    <p:extLst>
      <p:ext uri="{BB962C8B-B14F-4D97-AF65-F5344CB8AC3E}">
        <p14:creationId xmlns:p14="http://schemas.microsoft.com/office/powerpoint/2010/main" val="1220675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phonesoft.fr/2017/05/18/android-o-optimisation-notifications-emojis-kotlin-et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android.com/comment-faire/tutoriaux/527985_guide-tutoriel-comment-scanner-flasher-qr-code-bar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er.android.com/courses" TargetMode="External"/><Relationship Id="rId2" Type="http://schemas.openxmlformats.org/officeDocument/2006/relationships/hyperlink" Target="https://developer.android.com/guide" TargetMode="External"/><Relationship Id="rId1" Type="http://schemas.openxmlformats.org/officeDocument/2006/relationships/slideLayout" Target="../slideLayouts/slideLayout2.xml"/><Relationship Id="rId4" Type="http://schemas.openxmlformats.org/officeDocument/2006/relationships/hyperlink" Target="https://developer.android.com/courses/fundamentals-training/overview-v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developer.android.com/studio/run/emulator-acceleration#vm-window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alpha val="83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32398" y="2636912"/>
            <a:ext cx="7512010" cy="1470025"/>
          </a:xfrm>
        </p:spPr>
        <p:txBody>
          <a:bodyPr>
            <a:normAutofit fontScale="90000"/>
          </a:bodyPr>
          <a:lstStyle/>
          <a:p>
            <a:r>
              <a:rPr lang="fr-FR" sz="5300" b="1" dirty="0" smtClean="0">
                <a:solidFill>
                  <a:srgbClr val="00B0F0"/>
                </a:solidFill>
              </a:rPr>
              <a:t>Programmation mobile pour des systèmes Android</a:t>
            </a:r>
            <a:br>
              <a:rPr lang="fr-FR" sz="5300" b="1" dirty="0" smtClean="0">
                <a:solidFill>
                  <a:srgbClr val="00B0F0"/>
                </a:solidFill>
              </a:rPr>
            </a:br>
            <a:r>
              <a:rPr lang="fr-FR" b="1" dirty="0" smtClean="0">
                <a:solidFill>
                  <a:srgbClr val="00B0F0"/>
                </a:solidFill>
              </a:rPr>
              <a:t/>
            </a:r>
            <a:br>
              <a:rPr lang="fr-FR" b="1" dirty="0" smtClean="0">
                <a:solidFill>
                  <a:srgbClr val="00B0F0"/>
                </a:solidFill>
              </a:rPr>
            </a:br>
            <a:r>
              <a:rPr lang="fr-FR" sz="4900" b="1" dirty="0" smtClean="0">
                <a:solidFill>
                  <a:srgbClr val="92D050"/>
                </a:solidFill>
              </a:rPr>
              <a:t>Chapitre 1: Introduction           </a:t>
            </a:r>
            <a:r>
              <a:rPr lang="fr-FR" sz="4900" b="1" dirty="0">
                <a:solidFill>
                  <a:srgbClr val="92D050"/>
                </a:solidFill>
              </a:rPr>
              <a:t>et prise en </a:t>
            </a:r>
            <a:r>
              <a:rPr lang="fr-FR" sz="4900" b="1" dirty="0" smtClean="0">
                <a:solidFill>
                  <a:srgbClr val="92D050"/>
                </a:solidFill>
              </a:rPr>
              <a:t>main</a:t>
            </a:r>
            <a:r>
              <a:rPr lang="fr-FR" sz="4900" b="1" dirty="0">
                <a:solidFill>
                  <a:srgbClr val="92D050"/>
                </a:solidFill>
              </a:rPr>
              <a:t/>
            </a:r>
            <a:br>
              <a:rPr lang="fr-FR" sz="4900" b="1" dirty="0">
                <a:solidFill>
                  <a:srgbClr val="92D050"/>
                </a:solidFill>
              </a:rPr>
            </a:br>
            <a:endParaRPr lang="fr-FR" b="1" dirty="0">
              <a:solidFill>
                <a:srgbClr val="92D050"/>
              </a:solidFill>
            </a:endParaRPr>
          </a:p>
        </p:txBody>
      </p:sp>
      <p:sp>
        <p:nvSpPr>
          <p:cNvPr id="3" name="Sous-titre 2"/>
          <p:cNvSpPr>
            <a:spLocks noGrp="1"/>
          </p:cNvSpPr>
          <p:nvPr>
            <p:ph type="subTitle" idx="1"/>
          </p:nvPr>
        </p:nvSpPr>
        <p:spPr>
          <a:xfrm>
            <a:off x="251520" y="5229200"/>
            <a:ext cx="8892480" cy="1412776"/>
          </a:xfrm>
        </p:spPr>
        <p:txBody>
          <a:bodyPr>
            <a:noAutofit/>
          </a:bodyPr>
          <a:lstStyle/>
          <a:p>
            <a:r>
              <a:rPr lang="fr-FR" sz="1400" b="1" dirty="0" err="1" smtClean="0">
                <a:solidFill>
                  <a:schemeClr val="bg1"/>
                </a:solidFill>
              </a:rPr>
              <a:t>Abdelilah</a:t>
            </a:r>
            <a:r>
              <a:rPr lang="fr-FR" sz="1400" b="1" dirty="0" smtClean="0">
                <a:solidFill>
                  <a:schemeClr val="bg1"/>
                </a:solidFill>
              </a:rPr>
              <a:t> </a:t>
            </a:r>
            <a:r>
              <a:rPr lang="fr-FR" sz="1400" b="1" dirty="0" err="1" smtClean="0">
                <a:solidFill>
                  <a:schemeClr val="bg1"/>
                </a:solidFill>
              </a:rPr>
              <a:t>Azyat</a:t>
            </a:r>
            <a:endParaRPr lang="fr-FR" sz="1400" b="1" dirty="0" smtClean="0">
              <a:solidFill>
                <a:schemeClr val="bg1"/>
              </a:solidFill>
            </a:endParaRPr>
          </a:p>
          <a:p>
            <a:r>
              <a:rPr lang="fr-FR" sz="1400" b="1" dirty="0" smtClean="0">
                <a:solidFill>
                  <a:schemeClr val="bg1"/>
                </a:solidFill>
              </a:rPr>
              <a:t>ENSA de Tanger</a:t>
            </a:r>
          </a:p>
          <a:p>
            <a:r>
              <a:rPr lang="fr-FR" sz="1400" b="1" dirty="0" smtClean="0">
                <a:solidFill>
                  <a:schemeClr val="bg1"/>
                </a:solidFill>
              </a:rPr>
              <a:t>Département MI</a:t>
            </a:r>
            <a:endParaRPr lang="fr-FR" sz="1400" b="1" dirty="0">
              <a:solidFill>
                <a:schemeClr val="bg1"/>
              </a:solidFill>
            </a:endParaRPr>
          </a:p>
          <a:p>
            <a:r>
              <a:rPr lang="fr-FR" sz="1400" dirty="0" smtClean="0">
                <a:solidFill>
                  <a:schemeClr val="bg1"/>
                </a:solidFill>
              </a:rPr>
              <a:t>azyat-abdelilah.blogspot.com</a:t>
            </a:r>
          </a:p>
        </p:txBody>
      </p:sp>
      <p:cxnSp>
        <p:nvCxnSpPr>
          <p:cNvPr id="5" name="Connecteur droit 4"/>
          <p:cNvCxnSpPr/>
          <p:nvPr/>
        </p:nvCxnSpPr>
        <p:spPr>
          <a:xfrm>
            <a:off x="107504" y="5229200"/>
            <a:ext cx="8892480" cy="0"/>
          </a:xfrm>
          <a:prstGeom prst="line">
            <a:avLst/>
          </a:prstGeom>
          <a:ln w="6350"/>
        </p:spPr>
        <p:style>
          <a:lnRef idx="3">
            <a:schemeClr val="accent3"/>
          </a:lnRef>
          <a:fillRef idx="0">
            <a:schemeClr val="accent3"/>
          </a:fillRef>
          <a:effectRef idx="2">
            <a:schemeClr val="accent3"/>
          </a:effectRef>
          <a:fontRef idx="minor">
            <a:schemeClr val="tx1"/>
          </a:fontRef>
        </p:style>
      </p:cxnSp>
      <p:pic>
        <p:nvPicPr>
          <p:cNvPr id="1026" name="Picture 2" descr="https://upload.wikimedia.org/wikipedia/commons/thumb/d/d7/Android_robot.svg/170px-Android_robo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1236">
            <a:off x="7380312" y="2924944"/>
            <a:ext cx="147634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6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820472"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lvl="2">
              <a:lnSpc>
                <a:spcPct val="150000"/>
              </a:lnSpc>
            </a:pPr>
            <a:r>
              <a:rPr lang="fr-FR" sz="3200" dirty="0" smtClean="0">
                <a:solidFill>
                  <a:srgbClr val="00B0F0"/>
                </a:solidFill>
              </a:rPr>
              <a:t>Application </a:t>
            </a:r>
            <a:r>
              <a:rPr lang="fr-FR" sz="3200" dirty="0">
                <a:solidFill>
                  <a:srgbClr val="00B0F0"/>
                </a:solidFill>
              </a:rPr>
              <a:t>Web </a:t>
            </a:r>
            <a:r>
              <a:rPr lang="fr-FR" sz="3200" dirty="0" smtClean="0">
                <a:solidFill>
                  <a:srgbClr val="00B0F0"/>
                </a:solidFill>
              </a:rPr>
              <a:t>adaptée au mobile, </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sp>
        <p:nvSpPr>
          <p:cNvPr id="5" name="Rectangle 4"/>
          <p:cNvSpPr/>
          <p:nvPr/>
        </p:nvSpPr>
        <p:spPr>
          <a:xfrm>
            <a:off x="827584" y="2132856"/>
            <a:ext cx="7416824" cy="3046988"/>
          </a:xfrm>
          <a:prstGeom prst="rect">
            <a:avLst/>
          </a:prstGeom>
        </p:spPr>
        <p:txBody>
          <a:bodyPr wrap="square">
            <a:spAutoFit/>
          </a:bodyPr>
          <a:lstStyle/>
          <a:p>
            <a:pPr marL="285750" indent="-285750">
              <a:buFont typeface="Arial" panose="020B0604020202020204" pitchFamily="34" charset="0"/>
              <a:buChar char="•"/>
            </a:pPr>
            <a:r>
              <a:rPr lang="fr-FR" sz="2400" b="1" dirty="0" smtClean="0">
                <a:solidFill>
                  <a:schemeClr val="bg1">
                    <a:lumMod val="85000"/>
                  </a:schemeClr>
                </a:solidFill>
              </a:rPr>
              <a:t>Appelées </a:t>
            </a:r>
            <a:r>
              <a:rPr lang="fr-FR" sz="2400" b="1" dirty="0">
                <a:solidFill>
                  <a:schemeClr val="bg1">
                    <a:lumMod val="85000"/>
                  </a:schemeClr>
                </a:solidFill>
              </a:rPr>
              <a:t>aussi web </a:t>
            </a:r>
            <a:r>
              <a:rPr lang="fr-FR" sz="2400" b="1" dirty="0" err="1">
                <a:solidFill>
                  <a:schemeClr val="bg1">
                    <a:lumMod val="85000"/>
                  </a:schemeClr>
                </a:solidFill>
              </a:rPr>
              <a:t>app</a:t>
            </a:r>
            <a:r>
              <a:rPr lang="fr-FR" sz="2400" b="1" dirty="0">
                <a:solidFill>
                  <a:schemeClr val="bg1">
                    <a:lumMod val="85000"/>
                  </a:schemeClr>
                </a:solidFill>
              </a:rPr>
              <a:t>, fonctionnent très bien sur les </a:t>
            </a:r>
            <a:r>
              <a:rPr lang="fr-FR" sz="2400" b="1" dirty="0">
                <a:solidFill>
                  <a:srgbClr val="00B0F0"/>
                </a:solidFill>
              </a:rPr>
              <a:t>smartphones</a:t>
            </a:r>
            <a:r>
              <a:rPr lang="fr-FR" sz="2400" b="1" dirty="0">
                <a:solidFill>
                  <a:schemeClr val="bg1">
                    <a:lumMod val="85000"/>
                  </a:schemeClr>
                </a:solidFill>
              </a:rPr>
              <a:t> ou les </a:t>
            </a:r>
            <a:r>
              <a:rPr lang="fr-FR" sz="2400" b="1" dirty="0" smtClean="0">
                <a:solidFill>
                  <a:srgbClr val="00B0F0"/>
                </a:solidFill>
              </a:rPr>
              <a:t>tablettes</a:t>
            </a:r>
            <a:r>
              <a:rPr lang="fr-FR" sz="2400" b="1" dirty="0" smtClean="0">
                <a:solidFill>
                  <a:schemeClr val="bg1">
                    <a:lumMod val="85000"/>
                  </a:schemeClr>
                </a:solidFill>
              </a:rPr>
              <a:t>,</a:t>
            </a:r>
          </a:p>
          <a:p>
            <a:pPr marL="285750" indent="-285750">
              <a:buFont typeface="Arial" panose="020B0604020202020204" pitchFamily="34" charset="0"/>
              <a:buChar char="•"/>
            </a:pPr>
            <a:endParaRPr lang="fr-FR" sz="2400" b="1" dirty="0">
              <a:solidFill>
                <a:schemeClr val="bg1">
                  <a:lumMod val="85000"/>
                </a:schemeClr>
              </a:solidFill>
            </a:endParaRPr>
          </a:p>
          <a:p>
            <a:pPr marL="285750" indent="-285750">
              <a:buFont typeface="Arial" panose="020B0604020202020204" pitchFamily="34" charset="0"/>
              <a:buChar char="•"/>
            </a:pPr>
            <a:r>
              <a:rPr lang="fr-FR" sz="2400" b="1" dirty="0" smtClean="0">
                <a:solidFill>
                  <a:schemeClr val="bg1">
                    <a:lumMod val="85000"/>
                  </a:schemeClr>
                </a:solidFill>
              </a:rPr>
              <a:t>Elles sont </a:t>
            </a:r>
            <a:r>
              <a:rPr lang="fr-FR" sz="2400" b="1" dirty="0">
                <a:solidFill>
                  <a:schemeClr val="bg1">
                    <a:lumMod val="85000"/>
                  </a:schemeClr>
                </a:solidFill>
              </a:rPr>
              <a:t>accessibles dans les navigateurs web.  </a:t>
            </a:r>
            <a:endParaRPr lang="fr-FR" sz="2400" b="1" dirty="0" smtClean="0">
              <a:solidFill>
                <a:schemeClr val="bg1">
                  <a:lumMod val="85000"/>
                </a:schemeClr>
              </a:solidFill>
            </a:endParaRPr>
          </a:p>
          <a:p>
            <a:pPr marL="285750" indent="-285750">
              <a:buFont typeface="Arial" panose="020B0604020202020204" pitchFamily="34" charset="0"/>
              <a:buChar char="•"/>
            </a:pPr>
            <a:endParaRPr lang="fr-FR" sz="2400" b="1" dirty="0">
              <a:solidFill>
                <a:schemeClr val="bg1">
                  <a:lumMod val="85000"/>
                </a:schemeClr>
              </a:solidFill>
            </a:endParaRPr>
          </a:p>
          <a:p>
            <a:pPr marL="285750" indent="-285750">
              <a:buFont typeface="Arial" panose="020B0604020202020204" pitchFamily="34" charset="0"/>
              <a:buChar char="•"/>
            </a:pPr>
            <a:r>
              <a:rPr lang="fr-FR" sz="2400" b="1" dirty="0" smtClean="0">
                <a:solidFill>
                  <a:schemeClr val="bg1">
                    <a:lumMod val="85000"/>
                  </a:schemeClr>
                </a:solidFill>
              </a:rPr>
              <a:t>Ces </a:t>
            </a:r>
            <a:r>
              <a:rPr lang="fr-FR" sz="2400" b="1" dirty="0">
                <a:solidFill>
                  <a:schemeClr val="bg1">
                    <a:lumMod val="85000"/>
                  </a:schemeClr>
                </a:solidFill>
              </a:rPr>
              <a:t>applications sont des sites </a:t>
            </a:r>
            <a:r>
              <a:rPr lang="fr-FR" sz="2400" b="1" dirty="0" smtClean="0">
                <a:solidFill>
                  <a:schemeClr val="bg1">
                    <a:lumMod val="85000"/>
                  </a:schemeClr>
                </a:solidFill>
              </a:rPr>
              <a:t>web conçus</a:t>
            </a:r>
            <a:r>
              <a:rPr lang="fr-FR" sz="2400" b="1" dirty="0">
                <a:solidFill>
                  <a:schemeClr val="bg1">
                    <a:lumMod val="85000"/>
                  </a:schemeClr>
                </a:solidFill>
              </a:rPr>
              <a:t> spécifiquement pour  fonctionner dans les tailles d'écran des mobiles. </a:t>
            </a:r>
          </a:p>
        </p:txBody>
      </p:sp>
    </p:spTree>
    <p:extLst>
      <p:ext uri="{BB962C8B-B14F-4D97-AF65-F5344CB8AC3E}">
        <p14:creationId xmlns:p14="http://schemas.microsoft.com/office/powerpoint/2010/main" val="2174747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80728"/>
            <a:ext cx="8820472" cy="5904656"/>
          </a:xfrm>
          <a:solidFill>
            <a:schemeClr val="accent3">
              <a:lumMod val="50000"/>
            </a:schemeClr>
          </a:solidFill>
        </p:spPr>
        <p:txBody>
          <a:bodyPr>
            <a:noAutofit/>
          </a:bodyPr>
          <a:lstStyle/>
          <a:p>
            <a:pPr lvl="2">
              <a:lnSpc>
                <a:spcPct val="150000"/>
              </a:lnSpc>
            </a:pPr>
            <a:r>
              <a:rPr lang="fr-FR" sz="3200" dirty="0" smtClean="0">
                <a:solidFill>
                  <a:srgbClr val="00B0F0"/>
                </a:solidFill>
              </a:rPr>
              <a:t>Application </a:t>
            </a:r>
            <a:r>
              <a:rPr lang="fr-FR" sz="3200" dirty="0">
                <a:solidFill>
                  <a:srgbClr val="00B0F0"/>
                </a:solidFill>
              </a:rPr>
              <a:t>Web </a:t>
            </a:r>
            <a:r>
              <a:rPr lang="fr-FR" sz="3200" dirty="0" smtClean="0">
                <a:solidFill>
                  <a:srgbClr val="00B0F0"/>
                </a:solidFill>
              </a:rPr>
              <a:t>adaptée au mobile, </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22232"/>
            <a:ext cx="8455893" cy="503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939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80728"/>
            <a:ext cx="8820472" cy="5904656"/>
          </a:xfrm>
          <a:solidFill>
            <a:schemeClr val="accent3">
              <a:lumMod val="50000"/>
            </a:schemeClr>
          </a:solidFill>
        </p:spPr>
        <p:txBody>
          <a:bodyPr>
            <a:noAutofit/>
          </a:bodyPr>
          <a:lstStyle/>
          <a:p>
            <a:pPr lvl="2">
              <a:lnSpc>
                <a:spcPct val="150000"/>
              </a:lnSpc>
            </a:pPr>
            <a:r>
              <a:rPr lang="fr-FR" sz="3200" dirty="0" smtClean="0">
                <a:solidFill>
                  <a:srgbClr val="00B0F0"/>
                </a:solidFill>
              </a:rPr>
              <a:t>Application </a:t>
            </a:r>
            <a:r>
              <a:rPr lang="fr-FR" sz="3200" dirty="0">
                <a:solidFill>
                  <a:srgbClr val="00B0F0"/>
                </a:solidFill>
              </a:rPr>
              <a:t>Web </a:t>
            </a:r>
            <a:r>
              <a:rPr lang="fr-FR" sz="3200" dirty="0" smtClean="0">
                <a:solidFill>
                  <a:srgbClr val="00B0F0"/>
                </a:solidFill>
              </a:rPr>
              <a:t>adaptée au mobile, </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700808"/>
            <a:ext cx="8956501" cy="483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23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80728"/>
            <a:ext cx="8820472" cy="5904656"/>
          </a:xfrm>
          <a:solidFill>
            <a:schemeClr val="accent3">
              <a:lumMod val="50000"/>
            </a:schemeClr>
          </a:solidFill>
        </p:spPr>
        <p:txBody>
          <a:bodyPr>
            <a:noAutofit/>
          </a:bodyPr>
          <a:lstStyle/>
          <a:p>
            <a:pPr lvl="2">
              <a:lnSpc>
                <a:spcPct val="150000"/>
              </a:lnSpc>
            </a:pPr>
            <a:r>
              <a:rPr lang="fr-FR" sz="3200" dirty="0" smtClean="0">
                <a:solidFill>
                  <a:srgbClr val="00B0F0"/>
                </a:solidFill>
              </a:rPr>
              <a:t>Application </a:t>
            </a:r>
            <a:r>
              <a:rPr lang="fr-FR" sz="3200" dirty="0">
                <a:solidFill>
                  <a:srgbClr val="00B0F0"/>
                </a:solidFill>
              </a:rPr>
              <a:t>Web </a:t>
            </a:r>
            <a:r>
              <a:rPr lang="fr-FR" sz="3200" dirty="0" smtClean="0">
                <a:solidFill>
                  <a:srgbClr val="00B0F0"/>
                </a:solidFill>
              </a:rPr>
              <a:t>adaptée au mobile </a:t>
            </a:r>
            <a:r>
              <a:rPr lang="fr-FR" sz="2000" dirty="0" smtClean="0">
                <a:solidFill>
                  <a:srgbClr val="FFFF00"/>
                </a:solidFill>
              </a:rPr>
              <a:t>(App </a:t>
            </a:r>
            <a:r>
              <a:rPr lang="fr-FR" sz="2000" dirty="0" err="1" smtClean="0">
                <a:solidFill>
                  <a:srgbClr val="FFFF00"/>
                </a:solidFill>
              </a:rPr>
              <a:t>Gyver</a:t>
            </a:r>
            <a:r>
              <a:rPr lang="fr-FR" sz="2000" dirty="0" smtClean="0">
                <a:solidFill>
                  <a:srgbClr val="FFFF00"/>
                </a:solidFill>
              </a:rPr>
              <a:t>) </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7909"/>
            <a:ext cx="9144000" cy="514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53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36712"/>
            <a:ext cx="8820472" cy="5760640"/>
          </a:xfrm>
          <a:solidFill>
            <a:schemeClr val="accent3">
              <a:lumMod val="50000"/>
            </a:schemeClr>
          </a:solidFill>
        </p:spPr>
        <p:txBody>
          <a:bodyPr>
            <a:noAutofit/>
          </a:bodyPr>
          <a:lstStyle/>
          <a:p>
            <a:pPr lvl="2">
              <a:lnSpc>
                <a:spcPct val="150000"/>
              </a:lnSpc>
            </a:pPr>
            <a:r>
              <a:rPr lang="fr-FR" sz="3200" dirty="0" smtClean="0">
                <a:solidFill>
                  <a:srgbClr val="00B0F0"/>
                </a:solidFill>
              </a:rPr>
              <a:t>Application </a:t>
            </a:r>
            <a:r>
              <a:rPr lang="fr-FR" sz="3200" dirty="0">
                <a:solidFill>
                  <a:srgbClr val="00B0F0"/>
                </a:solidFill>
              </a:rPr>
              <a:t>Web </a:t>
            </a:r>
            <a:r>
              <a:rPr lang="fr-FR" sz="3200" dirty="0" smtClean="0">
                <a:solidFill>
                  <a:srgbClr val="00B0F0"/>
                </a:solidFill>
              </a:rPr>
              <a:t>adaptée au mobile, </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33800"/>
            <a:ext cx="8964488" cy="479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11760" y="6516052"/>
            <a:ext cx="3528392" cy="369332"/>
          </a:xfrm>
          <a:prstGeom prst="rect">
            <a:avLst/>
          </a:prstGeom>
        </p:spPr>
        <p:txBody>
          <a:bodyPr wrap="square">
            <a:spAutoFit/>
          </a:bodyPr>
          <a:lstStyle/>
          <a:p>
            <a:r>
              <a:rPr lang="fr-FR" dirty="0">
                <a:solidFill>
                  <a:srgbClr val="0070C0"/>
                </a:solidFill>
              </a:rPr>
              <a:t>http://jquerymobile.com/</a:t>
            </a:r>
          </a:p>
        </p:txBody>
      </p:sp>
    </p:spTree>
    <p:extLst>
      <p:ext uri="{BB962C8B-B14F-4D97-AF65-F5344CB8AC3E}">
        <p14:creationId xmlns:p14="http://schemas.microsoft.com/office/powerpoint/2010/main" val="3621351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pPr marL="0" indent="0">
              <a:lnSpc>
                <a:spcPct val="150000"/>
              </a:lnSpc>
              <a:buNone/>
            </a:pPr>
            <a:endParaRPr lang="fr-FR" sz="1800" b="1" dirty="0" smtClean="0">
              <a:solidFill>
                <a:schemeClr val="bg1">
                  <a:lumMod val="95000"/>
                </a:schemeClr>
              </a:solidFill>
            </a:endParaRPr>
          </a:p>
          <a:p>
            <a:pPr lvl="2">
              <a:lnSpc>
                <a:spcPct val="150000"/>
              </a:lnSpc>
            </a:pPr>
            <a:r>
              <a:rPr lang="fr-FR" sz="3200" b="1" dirty="0" smtClean="0">
                <a:solidFill>
                  <a:srgbClr val="00B0F0"/>
                </a:solidFill>
              </a:rPr>
              <a:t>Application hybride,</a:t>
            </a:r>
          </a:p>
          <a:p>
            <a:pPr lvl="2">
              <a:lnSpc>
                <a:spcPct val="150000"/>
              </a:lnSpc>
            </a:pPr>
            <a:r>
              <a:rPr lang="fr-FR" sz="2800" dirty="0" smtClean="0">
                <a:solidFill>
                  <a:schemeClr val="bg1"/>
                </a:solidFill>
              </a:rPr>
              <a:t>Elle contient une instance de navigateur isolé, qu'on appelle aussi </a:t>
            </a:r>
            <a:r>
              <a:rPr lang="fr-FR" sz="2800" i="1" dirty="0" err="1" smtClean="0">
                <a:solidFill>
                  <a:schemeClr val="bg1"/>
                </a:solidFill>
              </a:rPr>
              <a:t>WebView</a:t>
            </a:r>
            <a:r>
              <a:rPr lang="fr-FR" sz="2800" i="1" dirty="0" smtClean="0">
                <a:solidFill>
                  <a:schemeClr val="bg1"/>
                </a:solidFill>
              </a:rPr>
              <a:t>,</a:t>
            </a:r>
            <a:r>
              <a:rPr lang="fr-FR" sz="2800" dirty="0" smtClean="0">
                <a:solidFill>
                  <a:schemeClr val="bg1"/>
                </a:solidFill>
              </a:rPr>
              <a:t> pour exécuter une application web dans une application native. </a:t>
            </a:r>
            <a:r>
              <a:rPr lang="fr-FR" sz="2800" dirty="0" smtClean="0">
                <a:solidFill>
                  <a:srgbClr val="92D050"/>
                </a:solidFill>
              </a:rPr>
              <a:t> </a:t>
            </a:r>
            <a:endParaRPr lang="fr-FR" sz="2800" b="1" dirty="0" smtClean="0">
              <a:solidFill>
                <a:srgbClr val="92D050"/>
              </a:solidFill>
            </a:endParaRP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925" y="4084447"/>
            <a:ext cx="5976663" cy="277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6300028"/>
            <a:ext cx="2899255" cy="369332"/>
          </a:xfrm>
          <a:prstGeom prst="rect">
            <a:avLst/>
          </a:prstGeom>
        </p:spPr>
        <p:txBody>
          <a:bodyPr wrap="none">
            <a:spAutoFit/>
          </a:bodyPr>
          <a:lstStyle/>
          <a:p>
            <a:r>
              <a:rPr lang="fr-FR" dirty="0">
                <a:solidFill>
                  <a:srgbClr val="FFFF00"/>
                </a:solidFill>
              </a:rPr>
              <a:t>http://mobileangularui.com/</a:t>
            </a:r>
          </a:p>
        </p:txBody>
      </p:sp>
    </p:spTree>
    <p:extLst>
      <p:ext uri="{BB962C8B-B14F-4D97-AF65-F5344CB8AC3E}">
        <p14:creationId xmlns:p14="http://schemas.microsoft.com/office/powerpoint/2010/main" val="2773094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pPr lvl="2">
              <a:lnSpc>
                <a:spcPct val="150000"/>
              </a:lnSpc>
            </a:pPr>
            <a:r>
              <a:rPr lang="fr-FR" sz="3200" b="1" dirty="0" smtClean="0">
                <a:solidFill>
                  <a:srgbClr val="00B0F0"/>
                </a:solidFill>
              </a:rPr>
              <a:t>Application hybride,</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16448"/>
            <a:ext cx="7898472" cy="394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1628800"/>
            <a:ext cx="7704856" cy="830997"/>
          </a:xfrm>
          <a:prstGeom prst="rect">
            <a:avLst/>
          </a:prstGeom>
        </p:spPr>
        <p:txBody>
          <a:bodyPr wrap="square">
            <a:spAutoFit/>
          </a:bodyPr>
          <a:lstStyle/>
          <a:p>
            <a:r>
              <a:rPr lang="en-US" sz="2400" dirty="0">
                <a:solidFill>
                  <a:srgbClr val="FFFF00"/>
                </a:solidFill>
              </a:rPr>
              <a:t>Cordova has multiple tools to help with development including PhoneGap, Ionic, Onsen UI and more.</a:t>
            </a:r>
            <a:endParaRPr lang="fr-FR" sz="2400" dirty="0">
              <a:solidFill>
                <a:srgbClr val="FFFF00"/>
              </a:solidFill>
            </a:endParaRPr>
          </a:p>
        </p:txBody>
      </p:sp>
    </p:spTree>
    <p:extLst>
      <p:ext uri="{BB962C8B-B14F-4D97-AF65-F5344CB8AC3E}">
        <p14:creationId xmlns:p14="http://schemas.microsoft.com/office/powerpoint/2010/main" val="137338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924944"/>
            <a:ext cx="2600329" cy="1456184"/>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326" y="4293096"/>
            <a:ext cx="1390650" cy="211455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365104"/>
            <a:ext cx="1063607" cy="2052836"/>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6702" y="4725144"/>
            <a:ext cx="3256386" cy="180669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5361" y="2492896"/>
            <a:ext cx="1958727" cy="1568542"/>
          </a:xfrm>
          <a:prstGeom prst="rect">
            <a:avLst/>
          </a:prstGeom>
        </p:spPr>
      </p:pic>
      <p:sp>
        <p:nvSpPr>
          <p:cNvPr id="10" name="ZoneTexte 9"/>
          <p:cNvSpPr txBox="1"/>
          <p:nvPr/>
        </p:nvSpPr>
        <p:spPr>
          <a:xfrm>
            <a:off x="2843808" y="6381328"/>
            <a:ext cx="2088232" cy="369332"/>
          </a:xfrm>
          <a:prstGeom prst="rect">
            <a:avLst/>
          </a:prstGeom>
          <a:noFill/>
        </p:spPr>
        <p:txBody>
          <a:bodyPr wrap="square" rtlCol="0">
            <a:spAutoFit/>
          </a:bodyPr>
          <a:lstStyle/>
          <a:p>
            <a:r>
              <a:rPr lang="fr-FR" dirty="0" smtClean="0"/>
              <a:t>Android Wear</a:t>
            </a:r>
            <a:endParaRPr lang="fr-FR" dirty="0"/>
          </a:p>
        </p:txBody>
      </p:sp>
      <p:sp>
        <p:nvSpPr>
          <p:cNvPr id="11" name="ZoneTexte 10"/>
          <p:cNvSpPr txBox="1"/>
          <p:nvPr/>
        </p:nvSpPr>
        <p:spPr>
          <a:xfrm>
            <a:off x="6516216" y="6444044"/>
            <a:ext cx="2088232" cy="369332"/>
          </a:xfrm>
          <a:prstGeom prst="rect">
            <a:avLst/>
          </a:prstGeom>
          <a:noFill/>
        </p:spPr>
        <p:txBody>
          <a:bodyPr wrap="square" rtlCol="0">
            <a:spAutoFit/>
          </a:bodyPr>
          <a:lstStyle/>
          <a:p>
            <a:r>
              <a:rPr lang="fr-FR" dirty="0" smtClean="0"/>
              <a:t>Android TV</a:t>
            </a:r>
            <a:endParaRPr lang="fr-FR" dirty="0"/>
          </a:p>
        </p:txBody>
      </p:sp>
      <p:sp>
        <p:nvSpPr>
          <p:cNvPr id="13" name="ZoneTexte 12"/>
          <p:cNvSpPr txBox="1"/>
          <p:nvPr/>
        </p:nvSpPr>
        <p:spPr>
          <a:xfrm>
            <a:off x="6804248" y="4293096"/>
            <a:ext cx="2088232" cy="369332"/>
          </a:xfrm>
          <a:prstGeom prst="rect">
            <a:avLst/>
          </a:prstGeom>
          <a:noFill/>
        </p:spPr>
        <p:txBody>
          <a:bodyPr wrap="square" rtlCol="0">
            <a:spAutoFit/>
          </a:bodyPr>
          <a:lstStyle/>
          <a:p>
            <a:r>
              <a:rPr lang="fr-FR" dirty="0" smtClean="0"/>
              <a:t>Android Auto</a:t>
            </a:r>
            <a:endParaRPr lang="fr-FR" dirty="0"/>
          </a:p>
        </p:txBody>
      </p:sp>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1800" y="836712"/>
            <a:ext cx="2838450" cy="1609725"/>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200" y="764704"/>
            <a:ext cx="2247900" cy="2028825"/>
          </a:xfrm>
          <a:prstGeom prst="rect">
            <a:avLst/>
          </a:prstGeom>
        </p:spPr>
      </p:pic>
      <p:sp>
        <p:nvSpPr>
          <p:cNvPr id="17" name="Espace réservé du contenu 2"/>
          <p:cNvSpPr>
            <a:spLocks noGrp="1"/>
          </p:cNvSpPr>
          <p:nvPr>
            <p:ph idx="1"/>
          </p:nvPr>
        </p:nvSpPr>
        <p:spPr>
          <a:xfrm>
            <a:off x="-108520" y="0"/>
            <a:ext cx="266429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r>
              <a:rPr lang="fr-FR" sz="1800" b="1" dirty="0">
                <a:solidFill>
                  <a:schemeClr val="bg1">
                    <a:lumMod val="95000"/>
                  </a:schemeClr>
                </a:solidFill>
              </a:rPr>
              <a:t>Types d’applications </a:t>
            </a:r>
            <a:r>
              <a:rPr lang="fr-FR" sz="1800" b="1" dirty="0" smtClean="0">
                <a:solidFill>
                  <a:schemeClr val="bg1">
                    <a:lumMod val="95000"/>
                  </a:schemeClr>
                </a:solidFill>
              </a:rPr>
              <a:t>mobiles</a:t>
            </a:r>
          </a:p>
          <a:p>
            <a:pPr>
              <a:lnSpc>
                <a:spcPct val="150000"/>
              </a:lnSpc>
            </a:pPr>
            <a:r>
              <a:rPr lang="fr-FR" sz="1800" b="1" dirty="0" smtClean="0">
                <a:solidFill>
                  <a:schemeClr val="bg1">
                    <a:lumMod val="95000"/>
                  </a:schemeClr>
                </a:solidFill>
              </a:rPr>
              <a:t>Plate forme Android</a:t>
            </a:r>
          </a:p>
          <a:p>
            <a:pPr lvl="1">
              <a:lnSpc>
                <a:spcPct val="150000"/>
              </a:lnSpc>
            </a:pPr>
            <a:r>
              <a:rPr lang="fr-FR" sz="1200" dirty="0">
                <a:solidFill>
                  <a:schemeClr val="bg1"/>
                </a:solidFill>
              </a:rPr>
              <a:t>Points  clés d’Android</a:t>
            </a:r>
          </a:p>
          <a:p>
            <a:pPr lvl="1">
              <a:lnSpc>
                <a:spcPct val="150000"/>
              </a:lnSpc>
            </a:pPr>
            <a:r>
              <a:rPr lang="fr-FR" sz="1200" dirty="0">
                <a:solidFill>
                  <a:schemeClr val="bg1"/>
                </a:solidFill>
              </a:rPr>
              <a:t>Programmation </a:t>
            </a:r>
            <a:r>
              <a:rPr lang="fr-FR" sz="1200" dirty="0" smtClean="0">
                <a:solidFill>
                  <a:schemeClr val="bg1"/>
                </a:solidFill>
              </a:rPr>
              <a:t>Java</a:t>
            </a:r>
          </a:p>
          <a:p>
            <a:pPr lvl="1">
              <a:lnSpc>
                <a:spcPct val="150000"/>
              </a:lnSpc>
            </a:pPr>
            <a:r>
              <a:rPr lang="fr-FR" sz="1200" dirty="0">
                <a:solidFill>
                  <a:schemeClr val="bg1"/>
                </a:solidFill>
              </a:rPr>
              <a:t>Historique des versions </a:t>
            </a:r>
            <a:r>
              <a:rPr lang="fr-FR" sz="1200" dirty="0" smtClean="0">
                <a:solidFill>
                  <a:schemeClr val="bg1"/>
                </a:solidFill>
              </a:rPr>
              <a:t>d’Android</a:t>
            </a:r>
          </a:p>
          <a:p>
            <a:pPr lvl="1">
              <a:lnSpc>
                <a:spcPct val="150000"/>
              </a:lnSpc>
            </a:pPr>
            <a:r>
              <a:rPr lang="fr-FR" sz="1200" dirty="0">
                <a:solidFill>
                  <a:schemeClr val="bg1"/>
                </a:solidFill>
              </a:rPr>
              <a:t>Composants </a:t>
            </a:r>
            <a:r>
              <a:rPr lang="fr-FR" sz="1200" dirty="0" smtClean="0">
                <a:solidFill>
                  <a:schemeClr val="bg1"/>
                </a:solidFill>
              </a:rPr>
              <a:t>d’Android</a:t>
            </a:r>
          </a:p>
          <a:p>
            <a:pPr lvl="1">
              <a:lnSpc>
                <a:spcPct val="150000"/>
              </a:lnSpc>
            </a:pPr>
            <a:r>
              <a:rPr lang="fr-FR" sz="1200" dirty="0">
                <a:solidFill>
                  <a:schemeClr val="bg1"/>
                </a:solidFill>
              </a:rPr>
              <a:t>Android et ses concurrents</a:t>
            </a:r>
          </a:p>
          <a:p>
            <a:pPr>
              <a:lnSpc>
                <a:spcPct val="150000"/>
              </a:lnSpc>
            </a:pPr>
            <a:r>
              <a:rPr lang="fr-FR" sz="1800" b="1" dirty="0" smtClean="0">
                <a:solidFill>
                  <a:schemeClr val="bg1">
                    <a:lumMod val="95000"/>
                  </a:schemeClr>
                </a:solidFill>
              </a:rPr>
              <a:t>Environnements de développement</a:t>
            </a:r>
          </a:p>
          <a:p>
            <a:pPr lvl="1">
              <a:lnSpc>
                <a:spcPct val="150000"/>
              </a:lnSpc>
            </a:pPr>
            <a:r>
              <a:rPr lang="fr-FR" sz="1200" dirty="0">
                <a:solidFill>
                  <a:schemeClr val="bg1">
                    <a:lumMod val="95000"/>
                  </a:schemeClr>
                </a:solidFill>
              </a:rPr>
              <a:t>kit de développement Android</a:t>
            </a:r>
          </a:p>
          <a:p>
            <a:pPr lvl="1">
              <a:lnSpc>
                <a:spcPct val="150000"/>
              </a:lnSpc>
            </a:pPr>
            <a:r>
              <a:rPr lang="fr-FR" sz="1200" dirty="0">
                <a:solidFill>
                  <a:schemeClr val="bg1">
                    <a:lumMod val="95000"/>
                  </a:schemeClr>
                </a:solidFill>
              </a:rPr>
              <a:t>Outils de développement du SDK </a:t>
            </a:r>
          </a:p>
          <a:p>
            <a:pPr lvl="1">
              <a:lnSpc>
                <a:spcPct val="150000"/>
              </a:lnSpc>
            </a:pPr>
            <a:r>
              <a:rPr lang="fr-FR" sz="1200" dirty="0" smtClean="0">
                <a:solidFill>
                  <a:schemeClr val="bg1">
                    <a:lumMod val="95000"/>
                  </a:schemeClr>
                </a:solidFill>
              </a:rPr>
              <a:t>Android Studio</a:t>
            </a:r>
          </a:p>
          <a:p>
            <a:pPr lvl="1">
              <a:lnSpc>
                <a:spcPct val="150000"/>
              </a:lnSpc>
            </a:pPr>
            <a:r>
              <a:rPr lang="fr-FR" sz="1200" dirty="0" smtClean="0">
                <a:solidFill>
                  <a:schemeClr val="bg1">
                    <a:lumMod val="95000"/>
                  </a:schemeClr>
                </a:solidFill>
              </a:rPr>
              <a:t>Eclipse </a:t>
            </a:r>
          </a:p>
        </p:txBody>
      </p:sp>
      <p:sp>
        <p:nvSpPr>
          <p:cNvPr id="18" name="ZoneTexte 17"/>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2388055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a:spLocks noGrp="1"/>
          </p:cNvSpPr>
          <p:nvPr>
            <p:ph idx="1"/>
          </p:nvPr>
        </p:nvSpPr>
        <p:spPr>
          <a:xfrm>
            <a:off x="-108520" y="0"/>
            <a:ext cx="266429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r>
              <a:rPr lang="fr-FR" sz="1800" b="1" dirty="0">
                <a:solidFill>
                  <a:schemeClr val="bg1">
                    <a:lumMod val="95000"/>
                  </a:schemeClr>
                </a:solidFill>
              </a:rPr>
              <a:t>Types d’applications </a:t>
            </a:r>
            <a:r>
              <a:rPr lang="fr-FR" sz="1800" b="1" dirty="0" smtClean="0">
                <a:solidFill>
                  <a:schemeClr val="bg1">
                    <a:lumMod val="95000"/>
                  </a:schemeClr>
                </a:solidFill>
              </a:rPr>
              <a:t>mobiles</a:t>
            </a:r>
          </a:p>
          <a:p>
            <a:pPr>
              <a:lnSpc>
                <a:spcPct val="150000"/>
              </a:lnSpc>
            </a:pPr>
            <a:r>
              <a:rPr lang="fr-FR" sz="1800" b="1" dirty="0" smtClean="0">
                <a:solidFill>
                  <a:schemeClr val="bg1">
                    <a:lumMod val="95000"/>
                  </a:schemeClr>
                </a:solidFill>
              </a:rPr>
              <a:t>Plate forme Android</a:t>
            </a:r>
          </a:p>
          <a:p>
            <a:pPr lvl="1">
              <a:lnSpc>
                <a:spcPct val="150000"/>
              </a:lnSpc>
            </a:pPr>
            <a:r>
              <a:rPr lang="fr-FR" sz="1200" dirty="0">
                <a:solidFill>
                  <a:schemeClr val="bg1"/>
                </a:solidFill>
              </a:rPr>
              <a:t>Points  clés d’Android</a:t>
            </a:r>
          </a:p>
          <a:p>
            <a:pPr lvl="1">
              <a:lnSpc>
                <a:spcPct val="150000"/>
              </a:lnSpc>
            </a:pPr>
            <a:r>
              <a:rPr lang="fr-FR" sz="1200" dirty="0">
                <a:solidFill>
                  <a:schemeClr val="bg1"/>
                </a:solidFill>
              </a:rPr>
              <a:t>Programmation </a:t>
            </a:r>
            <a:r>
              <a:rPr lang="fr-FR" sz="1200" dirty="0" smtClean="0">
                <a:solidFill>
                  <a:schemeClr val="bg1"/>
                </a:solidFill>
              </a:rPr>
              <a:t>Java</a:t>
            </a:r>
          </a:p>
          <a:p>
            <a:pPr lvl="1">
              <a:lnSpc>
                <a:spcPct val="150000"/>
              </a:lnSpc>
            </a:pPr>
            <a:r>
              <a:rPr lang="fr-FR" sz="1200" dirty="0">
                <a:solidFill>
                  <a:schemeClr val="bg1"/>
                </a:solidFill>
              </a:rPr>
              <a:t>Historique des versions </a:t>
            </a:r>
            <a:r>
              <a:rPr lang="fr-FR" sz="1200" dirty="0" smtClean="0">
                <a:solidFill>
                  <a:schemeClr val="bg1"/>
                </a:solidFill>
              </a:rPr>
              <a:t>d’Android</a:t>
            </a:r>
          </a:p>
          <a:p>
            <a:pPr lvl="1">
              <a:lnSpc>
                <a:spcPct val="150000"/>
              </a:lnSpc>
            </a:pPr>
            <a:r>
              <a:rPr lang="fr-FR" sz="1200" dirty="0">
                <a:solidFill>
                  <a:schemeClr val="bg1"/>
                </a:solidFill>
              </a:rPr>
              <a:t>Composants </a:t>
            </a:r>
            <a:r>
              <a:rPr lang="fr-FR" sz="1200" dirty="0" smtClean="0">
                <a:solidFill>
                  <a:schemeClr val="bg1"/>
                </a:solidFill>
              </a:rPr>
              <a:t>d’Android</a:t>
            </a:r>
          </a:p>
          <a:p>
            <a:pPr lvl="1">
              <a:lnSpc>
                <a:spcPct val="150000"/>
              </a:lnSpc>
            </a:pPr>
            <a:r>
              <a:rPr lang="fr-FR" sz="1200" dirty="0">
                <a:solidFill>
                  <a:schemeClr val="bg1"/>
                </a:solidFill>
              </a:rPr>
              <a:t>Android et ses concurrents</a:t>
            </a:r>
          </a:p>
          <a:p>
            <a:pPr>
              <a:lnSpc>
                <a:spcPct val="150000"/>
              </a:lnSpc>
            </a:pPr>
            <a:r>
              <a:rPr lang="fr-FR" sz="1800" b="1" dirty="0" smtClean="0">
                <a:solidFill>
                  <a:schemeClr val="bg1">
                    <a:lumMod val="95000"/>
                  </a:schemeClr>
                </a:solidFill>
              </a:rPr>
              <a:t>Environnements de développement</a:t>
            </a:r>
          </a:p>
          <a:p>
            <a:pPr lvl="1">
              <a:lnSpc>
                <a:spcPct val="150000"/>
              </a:lnSpc>
            </a:pPr>
            <a:r>
              <a:rPr lang="fr-FR" sz="1200" dirty="0">
                <a:solidFill>
                  <a:schemeClr val="bg1">
                    <a:lumMod val="95000"/>
                  </a:schemeClr>
                </a:solidFill>
              </a:rPr>
              <a:t>kit de développement Android</a:t>
            </a:r>
          </a:p>
          <a:p>
            <a:pPr lvl="1">
              <a:lnSpc>
                <a:spcPct val="150000"/>
              </a:lnSpc>
            </a:pPr>
            <a:r>
              <a:rPr lang="fr-FR" sz="1200" dirty="0">
                <a:solidFill>
                  <a:schemeClr val="bg1">
                    <a:lumMod val="95000"/>
                  </a:schemeClr>
                </a:solidFill>
              </a:rPr>
              <a:t>Outils de développement du SDK </a:t>
            </a:r>
          </a:p>
          <a:p>
            <a:pPr lvl="1">
              <a:lnSpc>
                <a:spcPct val="150000"/>
              </a:lnSpc>
            </a:pPr>
            <a:r>
              <a:rPr lang="fr-FR" sz="1200" dirty="0" smtClean="0">
                <a:solidFill>
                  <a:schemeClr val="bg1">
                    <a:lumMod val="95000"/>
                  </a:schemeClr>
                </a:solidFill>
              </a:rPr>
              <a:t>Android Studio</a:t>
            </a:r>
          </a:p>
          <a:p>
            <a:pPr lvl="1">
              <a:lnSpc>
                <a:spcPct val="150000"/>
              </a:lnSpc>
            </a:pPr>
            <a:r>
              <a:rPr lang="fr-FR" sz="1200" dirty="0" smtClean="0">
                <a:solidFill>
                  <a:schemeClr val="bg1">
                    <a:lumMod val="95000"/>
                  </a:schemeClr>
                </a:solidFill>
              </a:rPr>
              <a:t>Eclipse </a:t>
            </a:r>
          </a:p>
        </p:txBody>
      </p:sp>
      <p:sp>
        <p:nvSpPr>
          <p:cNvPr id="18" name="ZoneTexte 17"/>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pic>
        <p:nvPicPr>
          <p:cNvPr id="2" name="Image 1"/>
          <p:cNvPicPr>
            <a:picLocks noChangeAspect="1"/>
          </p:cNvPicPr>
          <p:nvPr/>
        </p:nvPicPr>
        <p:blipFill>
          <a:blip r:embed="rId2"/>
          <a:stretch>
            <a:fillRect/>
          </a:stretch>
        </p:blipFill>
        <p:spPr>
          <a:xfrm>
            <a:off x="2555776" y="715680"/>
            <a:ext cx="6768325" cy="4804767"/>
          </a:xfrm>
          <a:prstGeom prst="rect">
            <a:avLst/>
          </a:prstGeom>
        </p:spPr>
      </p:pic>
    </p:spTree>
    <p:extLst>
      <p:ext uri="{BB962C8B-B14F-4D97-AF65-F5344CB8AC3E}">
        <p14:creationId xmlns:p14="http://schemas.microsoft.com/office/powerpoint/2010/main" val="1530900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pPr>
              <a:lnSpc>
                <a:spcPct val="150000"/>
              </a:lnSpc>
            </a:pPr>
            <a:r>
              <a:rPr lang="fr-FR" b="1" dirty="0" smtClean="0">
                <a:solidFill>
                  <a:schemeClr val="bg1">
                    <a:lumMod val="95000"/>
                  </a:schemeClr>
                </a:solidFill>
              </a:rPr>
              <a:t>Plateforme </a:t>
            </a:r>
            <a:r>
              <a:rPr lang="fr-FR" b="1" dirty="0">
                <a:solidFill>
                  <a:schemeClr val="bg1">
                    <a:lumMod val="95000"/>
                  </a:schemeClr>
                </a:solidFill>
              </a:rPr>
              <a:t>Android</a:t>
            </a:r>
          </a:p>
        </p:txBody>
      </p:sp>
      <p:sp>
        <p:nvSpPr>
          <p:cNvPr id="4" name="Rectangle 3"/>
          <p:cNvSpPr/>
          <p:nvPr/>
        </p:nvSpPr>
        <p:spPr>
          <a:xfrm>
            <a:off x="3203848" y="980728"/>
            <a:ext cx="2914644" cy="461665"/>
          </a:xfrm>
          <a:prstGeom prst="rect">
            <a:avLst/>
          </a:prstGeom>
        </p:spPr>
        <p:txBody>
          <a:bodyPr wrap="none">
            <a:spAutoFit/>
          </a:bodyPr>
          <a:lstStyle/>
          <a:p>
            <a:r>
              <a:rPr lang="fr-FR" sz="2400" b="1" dirty="0" smtClean="0">
                <a:solidFill>
                  <a:srgbClr val="00B050"/>
                </a:solidFill>
              </a:rPr>
              <a:t>Points  </a:t>
            </a:r>
            <a:r>
              <a:rPr lang="fr-FR" sz="2400" b="1" dirty="0">
                <a:solidFill>
                  <a:srgbClr val="00B050"/>
                </a:solidFill>
              </a:rPr>
              <a:t>clés d’Android</a:t>
            </a:r>
          </a:p>
        </p:txBody>
      </p:sp>
      <p:sp>
        <p:nvSpPr>
          <p:cNvPr id="5" name="Rectangle 4"/>
          <p:cNvSpPr/>
          <p:nvPr/>
        </p:nvSpPr>
        <p:spPr>
          <a:xfrm>
            <a:off x="2699793" y="1668864"/>
            <a:ext cx="6192688" cy="4801314"/>
          </a:xfrm>
          <a:prstGeom prst="rect">
            <a:avLst/>
          </a:prstGeom>
        </p:spPr>
        <p:txBody>
          <a:bodyPr wrap="square">
            <a:spAutoFit/>
          </a:bodyPr>
          <a:lstStyle/>
          <a:p>
            <a:pPr marL="285750" indent="-285750">
              <a:buFont typeface="Arial" panose="020B0604020202020204" pitchFamily="34" charset="0"/>
              <a:buChar char="•"/>
            </a:pPr>
            <a:r>
              <a:rPr lang="fr-FR" b="1" dirty="0" smtClean="0">
                <a:solidFill>
                  <a:schemeClr val="tx2"/>
                </a:solidFill>
              </a:rPr>
              <a:t>dernières </a:t>
            </a:r>
            <a:r>
              <a:rPr lang="fr-FR" b="1" dirty="0">
                <a:solidFill>
                  <a:schemeClr val="tx2"/>
                </a:solidFill>
              </a:rPr>
              <a:t>technologies de </a:t>
            </a:r>
            <a:r>
              <a:rPr lang="fr-FR" b="1" dirty="0" smtClean="0">
                <a:solidFill>
                  <a:schemeClr val="tx2"/>
                </a:solidFill>
              </a:rPr>
              <a:t>téléphonie</a:t>
            </a:r>
          </a:p>
          <a:p>
            <a:pPr marL="742950" lvl="1" indent="-285750">
              <a:buFont typeface="Arial" panose="020B0604020202020204" pitchFamily="34" charset="0"/>
              <a:buChar char="•"/>
            </a:pPr>
            <a:r>
              <a:rPr lang="fr-FR" dirty="0"/>
              <a:t>écran tactile, </a:t>
            </a:r>
            <a:endParaRPr lang="fr-FR" dirty="0" smtClean="0"/>
          </a:p>
          <a:p>
            <a:pPr marL="742950" lvl="1" indent="-285750">
              <a:buFont typeface="Arial" panose="020B0604020202020204" pitchFamily="34" charset="0"/>
              <a:buChar char="•"/>
            </a:pPr>
            <a:r>
              <a:rPr lang="fr-FR" dirty="0" smtClean="0"/>
              <a:t>accéléromètre</a:t>
            </a:r>
            <a:r>
              <a:rPr lang="fr-FR" dirty="0"/>
              <a:t>, </a:t>
            </a:r>
            <a:endParaRPr lang="fr-FR" dirty="0" smtClean="0"/>
          </a:p>
          <a:p>
            <a:pPr marL="742950" lvl="1" indent="-285750">
              <a:buFont typeface="Arial" panose="020B0604020202020204" pitchFamily="34" charset="0"/>
              <a:buChar char="•"/>
            </a:pPr>
            <a:r>
              <a:rPr lang="fr-FR" dirty="0" smtClean="0"/>
              <a:t>GPS</a:t>
            </a:r>
            <a:r>
              <a:rPr lang="fr-FR" dirty="0"/>
              <a:t>, </a:t>
            </a:r>
            <a:endParaRPr lang="fr-FR" dirty="0" smtClean="0"/>
          </a:p>
          <a:p>
            <a:pPr marL="742950" lvl="1" indent="-285750">
              <a:buFont typeface="Arial" panose="020B0604020202020204" pitchFamily="34" charset="0"/>
              <a:buChar char="•"/>
            </a:pPr>
            <a:r>
              <a:rPr lang="fr-FR" dirty="0" smtClean="0"/>
              <a:t>appareil </a:t>
            </a:r>
            <a:r>
              <a:rPr lang="fr-FR" dirty="0"/>
              <a:t>photo numérique etc</a:t>
            </a:r>
            <a:r>
              <a:rPr lang="fr-FR" dirty="0" smtClean="0"/>
              <a:t>.</a:t>
            </a:r>
          </a:p>
          <a:p>
            <a:pPr marL="1200150" lvl="2"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b="1" dirty="0">
                <a:solidFill>
                  <a:schemeClr val="tx2"/>
                </a:solidFill>
              </a:rPr>
              <a:t>accessible en tant que développeur</a:t>
            </a:r>
          </a:p>
          <a:p>
            <a:pPr marL="742950" lvl="1" indent="-285750">
              <a:buFont typeface="Arial" panose="020B0604020202020204" pitchFamily="34" charset="0"/>
              <a:buChar char="•"/>
            </a:pPr>
            <a:r>
              <a:rPr lang="fr-FR" dirty="0"/>
              <a:t>utilisation d’un émulateur </a:t>
            </a:r>
            <a:endParaRPr lang="fr-FR" dirty="0" smtClean="0"/>
          </a:p>
          <a:p>
            <a:pPr marL="742950" lvl="1" indent="-285750">
              <a:buFont typeface="Arial" panose="020B0604020202020204" pitchFamily="34" charset="0"/>
              <a:buChar char="•"/>
            </a:pPr>
            <a:r>
              <a:rPr lang="fr-FR" dirty="0"/>
              <a:t>téléphone Android </a:t>
            </a:r>
            <a:endParaRPr lang="fr-FR" dirty="0" smtClean="0"/>
          </a:p>
          <a:p>
            <a:pPr marL="742950" lvl="1" indent="-285750">
              <a:buFont typeface="Arial" panose="020B0604020202020204" pitchFamily="34" charset="0"/>
              <a:buChar char="•"/>
            </a:pPr>
            <a:r>
              <a:rPr lang="fr-FR" dirty="0"/>
              <a:t>Java, un des langages de programmation les plus </a:t>
            </a:r>
            <a:r>
              <a:rPr lang="fr-FR" dirty="0" smtClean="0"/>
              <a:t>répandus,</a:t>
            </a:r>
          </a:p>
          <a:p>
            <a:pPr marL="742950" lvl="1" indent="-285750">
              <a:buFont typeface="Arial" panose="020B0604020202020204" pitchFamily="34" charset="0"/>
              <a:buChar char="•"/>
            </a:pPr>
            <a:r>
              <a:rPr lang="fr-FR" dirty="0"/>
              <a:t>l'arrivée du langage de programmation </a:t>
            </a:r>
            <a:r>
              <a:rPr lang="fr-FR" dirty="0" err="1"/>
              <a:t>Kotlin</a:t>
            </a:r>
            <a:r>
              <a:rPr lang="fr-FR" dirty="0"/>
              <a:t>, avec Android O.</a:t>
            </a:r>
            <a:endParaRPr lang="fr-FR" dirty="0" smtClean="0"/>
          </a:p>
          <a:p>
            <a:pPr marL="285750" indent="-285750">
              <a:buFont typeface="Arial" panose="020B0604020202020204" pitchFamily="34" charset="0"/>
              <a:buChar char="•"/>
            </a:pPr>
            <a:endParaRPr lang="fr-FR" b="1" dirty="0" smtClean="0">
              <a:solidFill>
                <a:schemeClr val="accent3">
                  <a:lumMod val="50000"/>
                </a:schemeClr>
              </a:solidFill>
            </a:endParaRPr>
          </a:p>
          <a:p>
            <a:pPr marL="285750" indent="-285750">
              <a:buFont typeface="Arial" panose="020B0604020202020204" pitchFamily="34" charset="0"/>
              <a:buChar char="•"/>
            </a:pPr>
            <a:r>
              <a:rPr lang="fr-FR" b="1" dirty="0" smtClean="0">
                <a:solidFill>
                  <a:schemeClr val="tx2"/>
                </a:solidFill>
              </a:rPr>
              <a:t>licence </a:t>
            </a:r>
            <a:r>
              <a:rPr lang="fr-FR" b="1" dirty="0">
                <a:solidFill>
                  <a:schemeClr val="tx2"/>
                </a:solidFill>
              </a:rPr>
              <a:t>open (effectuer les modifications)</a:t>
            </a:r>
          </a:p>
          <a:p>
            <a:pPr marL="742950" lvl="1" indent="-285750">
              <a:buFont typeface="Arial" panose="020B0604020202020204" pitchFamily="34" charset="0"/>
              <a:buChar char="•"/>
            </a:pPr>
            <a:r>
              <a:rPr lang="fr-FR" dirty="0"/>
              <a:t>développeurs </a:t>
            </a:r>
            <a:endParaRPr lang="fr-FR" dirty="0" smtClean="0"/>
          </a:p>
          <a:p>
            <a:pPr marL="742950" lvl="1" indent="-285750">
              <a:buFont typeface="Arial" panose="020B0604020202020204" pitchFamily="34" charset="0"/>
              <a:buChar char="•"/>
            </a:pPr>
            <a:r>
              <a:rPr lang="fr-FR" dirty="0" smtClean="0"/>
              <a:t>constructeurs </a:t>
            </a:r>
            <a:endParaRPr lang="fr-FR" dirty="0"/>
          </a:p>
        </p:txBody>
      </p:sp>
      <p:sp>
        <p:nvSpPr>
          <p:cNvPr id="7" name="Rectangle 6"/>
          <p:cNvSpPr/>
          <p:nvPr/>
        </p:nvSpPr>
        <p:spPr>
          <a:xfrm>
            <a:off x="-180528" y="908720"/>
            <a:ext cx="2952328" cy="43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400" b="1" dirty="0">
                <a:solidFill>
                  <a:srgbClr val="777777"/>
                </a:solidFill>
              </a:rPr>
              <a:t>Plate forme Android</a:t>
            </a:r>
          </a:p>
        </p:txBody>
      </p:sp>
      <p:sp>
        <p:nvSpPr>
          <p:cNvPr id="9" name="Espace réservé du contenu 2"/>
          <p:cNvSpPr>
            <a:spLocks noGrp="1"/>
          </p:cNvSpPr>
          <p:nvPr>
            <p:ph idx="1"/>
          </p:nvPr>
        </p:nvSpPr>
        <p:spPr>
          <a:xfrm>
            <a:off x="-108520" y="0"/>
            <a:ext cx="266429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r>
              <a:rPr lang="fr-FR" sz="1800" b="1" dirty="0">
                <a:solidFill>
                  <a:schemeClr val="bg1">
                    <a:lumMod val="95000"/>
                  </a:schemeClr>
                </a:solidFill>
              </a:rPr>
              <a:t>Types d’applications mobiles</a:t>
            </a:r>
          </a:p>
          <a:p>
            <a:pPr>
              <a:lnSpc>
                <a:spcPct val="150000"/>
              </a:lnSpc>
            </a:pPr>
            <a:r>
              <a:rPr lang="fr-FR" sz="1800" b="1" dirty="0" smtClean="0">
                <a:solidFill>
                  <a:schemeClr val="bg1">
                    <a:lumMod val="95000"/>
                  </a:schemeClr>
                </a:solidFill>
              </a:rPr>
              <a:t>Plate forme Android</a:t>
            </a:r>
          </a:p>
          <a:p>
            <a:pPr lvl="1">
              <a:lnSpc>
                <a:spcPct val="150000"/>
              </a:lnSpc>
            </a:pPr>
            <a:r>
              <a:rPr lang="fr-FR" sz="1200" dirty="0">
                <a:solidFill>
                  <a:schemeClr val="bg1"/>
                </a:solidFill>
              </a:rPr>
              <a:t>Points  clés d’Android</a:t>
            </a:r>
          </a:p>
          <a:p>
            <a:pPr lvl="1">
              <a:lnSpc>
                <a:spcPct val="150000"/>
              </a:lnSpc>
            </a:pPr>
            <a:r>
              <a:rPr lang="fr-FR" sz="1200" dirty="0">
                <a:solidFill>
                  <a:schemeClr val="bg1"/>
                </a:solidFill>
              </a:rPr>
              <a:t>Programmation </a:t>
            </a:r>
            <a:r>
              <a:rPr lang="fr-FR" sz="1200" dirty="0" smtClean="0">
                <a:solidFill>
                  <a:schemeClr val="bg1"/>
                </a:solidFill>
              </a:rPr>
              <a:t>Java</a:t>
            </a:r>
          </a:p>
          <a:p>
            <a:pPr lvl="1">
              <a:lnSpc>
                <a:spcPct val="150000"/>
              </a:lnSpc>
            </a:pPr>
            <a:r>
              <a:rPr lang="fr-FR" sz="1200" dirty="0">
                <a:solidFill>
                  <a:schemeClr val="bg1"/>
                </a:solidFill>
              </a:rPr>
              <a:t>Historique des versions </a:t>
            </a:r>
            <a:r>
              <a:rPr lang="fr-FR" sz="1200" dirty="0" smtClean="0">
                <a:solidFill>
                  <a:schemeClr val="bg1"/>
                </a:solidFill>
              </a:rPr>
              <a:t>d’Android</a:t>
            </a:r>
          </a:p>
          <a:p>
            <a:pPr lvl="1">
              <a:lnSpc>
                <a:spcPct val="150000"/>
              </a:lnSpc>
            </a:pPr>
            <a:r>
              <a:rPr lang="fr-FR" sz="1200" dirty="0">
                <a:solidFill>
                  <a:schemeClr val="bg1"/>
                </a:solidFill>
              </a:rPr>
              <a:t>Composants </a:t>
            </a:r>
            <a:r>
              <a:rPr lang="fr-FR" sz="1200" dirty="0" smtClean="0">
                <a:solidFill>
                  <a:schemeClr val="bg1"/>
                </a:solidFill>
              </a:rPr>
              <a:t>d’Android</a:t>
            </a:r>
          </a:p>
          <a:p>
            <a:pPr lvl="1">
              <a:lnSpc>
                <a:spcPct val="150000"/>
              </a:lnSpc>
            </a:pPr>
            <a:r>
              <a:rPr lang="fr-FR" sz="1200" dirty="0">
                <a:solidFill>
                  <a:schemeClr val="bg1"/>
                </a:solidFill>
              </a:rPr>
              <a:t>Android et ses concurrents</a:t>
            </a:r>
          </a:p>
          <a:p>
            <a:pPr>
              <a:lnSpc>
                <a:spcPct val="150000"/>
              </a:lnSpc>
            </a:pPr>
            <a:r>
              <a:rPr lang="fr-FR" sz="1800" b="1" dirty="0" smtClean="0">
                <a:solidFill>
                  <a:schemeClr val="bg1">
                    <a:lumMod val="95000"/>
                  </a:schemeClr>
                </a:solidFill>
              </a:rPr>
              <a:t>Environnements de développement</a:t>
            </a:r>
          </a:p>
          <a:p>
            <a:pPr lvl="1">
              <a:lnSpc>
                <a:spcPct val="150000"/>
              </a:lnSpc>
            </a:pPr>
            <a:r>
              <a:rPr lang="fr-FR" sz="1200" dirty="0">
                <a:solidFill>
                  <a:schemeClr val="bg1">
                    <a:lumMod val="95000"/>
                  </a:schemeClr>
                </a:solidFill>
              </a:rPr>
              <a:t>kit de développement Android</a:t>
            </a:r>
          </a:p>
          <a:p>
            <a:pPr lvl="1">
              <a:lnSpc>
                <a:spcPct val="150000"/>
              </a:lnSpc>
            </a:pPr>
            <a:r>
              <a:rPr lang="fr-FR" sz="1200" dirty="0">
                <a:solidFill>
                  <a:schemeClr val="bg1">
                    <a:lumMod val="95000"/>
                  </a:schemeClr>
                </a:solidFill>
              </a:rPr>
              <a:t>Outils de développement du SDK </a:t>
            </a:r>
          </a:p>
          <a:p>
            <a:pPr lvl="1">
              <a:lnSpc>
                <a:spcPct val="150000"/>
              </a:lnSpc>
            </a:pPr>
            <a:r>
              <a:rPr lang="fr-FR" sz="1200" dirty="0" smtClean="0">
                <a:solidFill>
                  <a:schemeClr val="bg1">
                    <a:lumMod val="95000"/>
                  </a:schemeClr>
                </a:solidFill>
              </a:rPr>
              <a:t>Android Studio</a:t>
            </a:r>
          </a:p>
          <a:p>
            <a:pPr lvl="1">
              <a:lnSpc>
                <a:spcPct val="150000"/>
              </a:lnSpc>
            </a:pPr>
            <a:r>
              <a:rPr lang="fr-FR" sz="1200" dirty="0" smtClean="0">
                <a:solidFill>
                  <a:schemeClr val="bg1">
                    <a:lumMod val="95000"/>
                  </a:schemeClr>
                </a:solidFill>
              </a:rPr>
              <a:t>Eclipse </a:t>
            </a:r>
          </a:p>
        </p:txBody>
      </p:sp>
      <p:sp>
        <p:nvSpPr>
          <p:cNvPr id="10" name="ZoneTexte 9"/>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260759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0"/>
            <a:ext cx="6912768" cy="6885384"/>
          </a:xfrm>
          <a:solidFill>
            <a:schemeClr val="accent3">
              <a:lumMod val="50000"/>
            </a:schemeClr>
          </a:solidFill>
        </p:spPr>
        <p:txBody>
          <a:bodyPr>
            <a:noAutofit/>
          </a:bodyPr>
          <a:lstStyle/>
          <a:p>
            <a:endParaRPr lang="fr-FR" sz="2400" b="1" dirty="0">
              <a:solidFill>
                <a:schemeClr val="bg1">
                  <a:lumMod val="95000"/>
                </a:schemeClr>
              </a:solidFill>
            </a:endParaRPr>
          </a:p>
          <a:p>
            <a:endParaRPr lang="fr-FR" sz="2400" b="1" dirty="0" smtClean="0">
              <a:solidFill>
                <a:schemeClr val="bg1">
                  <a:lumMod val="95000"/>
                </a:schemeClr>
              </a:solidFill>
            </a:endParaRPr>
          </a:p>
          <a:p>
            <a:pPr>
              <a:lnSpc>
                <a:spcPct val="150000"/>
              </a:lnSpc>
            </a:pPr>
            <a:r>
              <a:rPr lang="fr-FR" sz="2000" b="1" dirty="0" smtClean="0">
                <a:solidFill>
                  <a:schemeClr val="bg1">
                    <a:lumMod val="95000"/>
                  </a:schemeClr>
                </a:solidFill>
              </a:rPr>
              <a:t>Types d’applications mobiles</a:t>
            </a:r>
          </a:p>
          <a:p>
            <a:pPr>
              <a:lnSpc>
                <a:spcPct val="150000"/>
              </a:lnSpc>
            </a:pPr>
            <a:r>
              <a:rPr lang="fr-FR" sz="2000" b="1" dirty="0" smtClean="0">
                <a:solidFill>
                  <a:schemeClr val="bg1">
                    <a:lumMod val="95000"/>
                  </a:schemeClr>
                </a:solidFill>
              </a:rPr>
              <a:t>Plateforme Android</a:t>
            </a:r>
          </a:p>
          <a:p>
            <a:pPr lvl="1">
              <a:lnSpc>
                <a:spcPct val="150000"/>
              </a:lnSpc>
            </a:pPr>
            <a:r>
              <a:rPr lang="fr-FR" sz="1800" dirty="0">
                <a:solidFill>
                  <a:srgbClr val="99FF33"/>
                </a:solidFill>
              </a:rPr>
              <a:t>Points  clés d’Android</a:t>
            </a:r>
          </a:p>
          <a:p>
            <a:pPr lvl="1">
              <a:lnSpc>
                <a:spcPct val="150000"/>
              </a:lnSpc>
            </a:pPr>
            <a:r>
              <a:rPr lang="fr-FR" sz="1800" dirty="0" smtClean="0">
                <a:solidFill>
                  <a:srgbClr val="99FF33"/>
                </a:solidFill>
              </a:rPr>
              <a:t>Historique </a:t>
            </a:r>
            <a:r>
              <a:rPr lang="fr-FR" sz="1800" dirty="0">
                <a:solidFill>
                  <a:srgbClr val="99FF33"/>
                </a:solidFill>
              </a:rPr>
              <a:t>des versions </a:t>
            </a:r>
            <a:r>
              <a:rPr lang="fr-FR" sz="1800" dirty="0" smtClean="0">
                <a:solidFill>
                  <a:srgbClr val="99FF33"/>
                </a:solidFill>
              </a:rPr>
              <a:t>d’Android</a:t>
            </a:r>
          </a:p>
          <a:p>
            <a:pPr lvl="1">
              <a:lnSpc>
                <a:spcPct val="150000"/>
              </a:lnSpc>
            </a:pPr>
            <a:r>
              <a:rPr lang="fr-FR" sz="1800" dirty="0">
                <a:solidFill>
                  <a:srgbClr val="99FF33"/>
                </a:solidFill>
              </a:rPr>
              <a:t>Composants </a:t>
            </a:r>
            <a:r>
              <a:rPr lang="fr-FR" sz="1800" dirty="0" smtClean="0">
                <a:solidFill>
                  <a:srgbClr val="99FF33"/>
                </a:solidFill>
              </a:rPr>
              <a:t>d’Android</a:t>
            </a:r>
          </a:p>
          <a:p>
            <a:pPr lvl="1">
              <a:lnSpc>
                <a:spcPct val="150000"/>
              </a:lnSpc>
            </a:pPr>
            <a:r>
              <a:rPr lang="fr-FR" sz="1800" dirty="0">
                <a:solidFill>
                  <a:srgbClr val="99FF33"/>
                </a:solidFill>
              </a:rPr>
              <a:t>Android et ses concurrents</a:t>
            </a:r>
          </a:p>
          <a:p>
            <a:pPr>
              <a:lnSpc>
                <a:spcPct val="150000"/>
              </a:lnSpc>
            </a:pPr>
            <a:r>
              <a:rPr lang="fr-FR" sz="2000" b="1" dirty="0" smtClean="0">
                <a:solidFill>
                  <a:schemeClr val="bg1">
                    <a:lumMod val="95000"/>
                  </a:schemeClr>
                </a:solidFill>
              </a:rPr>
              <a:t>Environnements de développement</a:t>
            </a:r>
          </a:p>
          <a:p>
            <a:pPr lvl="1">
              <a:lnSpc>
                <a:spcPct val="150000"/>
              </a:lnSpc>
            </a:pPr>
            <a:r>
              <a:rPr lang="fr-FR" sz="1800" dirty="0">
                <a:solidFill>
                  <a:srgbClr val="99FF33"/>
                </a:solidFill>
              </a:rPr>
              <a:t>kit de développement Android</a:t>
            </a:r>
          </a:p>
          <a:p>
            <a:pPr lvl="1">
              <a:lnSpc>
                <a:spcPct val="150000"/>
              </a:lnSpc>
            </a:pPr>
            <a:r>
              <a:rPr lang="fr-FR" sz="1800" dirty="0">
                <a:solidFill>
                  <a:srgbClr val="99FF33"/>
                </a:solidFill>
              </a:rPr>
              <a:t>Outils de développement du SDK </a:t>
            </a:r>
          </a:p>
          <a:p>
            <a:pPr lvl="1">
              <a:lnSpc>
                <a:spcPct val="150000"/>
              </a:lnSpc>
            </a:pPr>
            <a:r>
              <a:rPr lang="fr-FR" sz="1800" dirty="0">
                <a:solidFill>
                  <a:srgbClr val="99FF33"/>
                </a:solidFill>
              </a:rPr>
              <a:t>Eclipse </a:t>
            </a:r>
          </a:p>
          <a:p>
            <a:pPr lvl="1">
              <a:lnSpc>
                <a:spcPct val="150000"/>
              </a:lnSpc>
            </a:pPr>
            <a:r>
              <a:rPr lang="fr-FR" sz="1800" dirty="0" smtClean="0">
                <a:solidFill>
                  <a:srgbClr val="99FF33"/>
                </a:solidFill>
              </a:rPr>
              <a:t>Android Studio</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Plan</a:t>
            </a:r>
            <a:endParaRPr lang="fr-FR" dirty="0">
              <a:solidFill>
                <a:srgbClr val="92D050"/>
              </a:solidFill>
            </a:endParaRPr>
          </a:p>
        </p:txBody>
      </p:sp>
    </p:spTree>
    <p:extLst>
      <p:ext uri="{BB962C8B-B14F-4D97-AF65-F5344CB8AC3E}">
        <p14:creationId xmlns:p14="http://schemas.microsoft.com/office/powerpoint/2010/main" val="2364721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pPr>
              <a:lnSpc>
                <a:spcPct val="150000"/>
              </a:lnSpc>
            </a:pPr>
            <a:r>
              <a:rPr lang="fr-FR" b="1" dirty="0" smtClean="0">
                <a:solidFill>
                  <a:schemeClr val="bg1">
                    <a:lumMod val="95000"/>
                  </a:schemeClr>
                </a:solidFill>
              </a:rPr>
              <a:t>Plateforme </a:t>
            </a:r>
            <a:r>
              <a:rPr lang="fr-FR" b="1" dirty="0">
                <a:solidFill>
                  <a:schemeClr val="bg1">
                    <a:lumMod val="95000"/>
                  </a:schemeClr>
                </a:solidFill>
              </a:rPr>
              <a:t>Android</a:t>
            </a:r>
          </a:p>
        </p:txBody>
      </p:sp>
      <p:sp>
        <p:nvSpPr>
          <p:cNvPr id="4" name="Rectangle 3"/>
          <p:cNvSpPr/>
          <p:nvPr/>
        </p:nvSpPr>
        <p:spPr>
          <a:xfrm>
            <a:off x="3203848" y="980728"/>
            <a:ext cx="2801729" cy="461665"/>
          </a:xfrm>
          <a:prstGeom prst="rect">
            <a:avLst/>
          </a:prstGeom>
        </p:spPr>
        <p:txBody>
          <a:bodyPr wrap="none">
            <a:spAutoFit/>
          </a:bodyPr>
          <a:lstStyle/>
          <a:p>
            <a:r>
              <a:rPr lang="fr-FR" sz="2400" b="1" dirty="0">
                <a:solidFill>
                  <a:srgbClr val="00B050"/>
                </a:solidFill>
              </a:rPr>
              <a:t>A</a:t>
            </a:r>
            <a:r>
              <a:rPr lang="fr-FR" sz="2400" b="1" dirty="0" smtClean="0">
                <a:solidFill>
                  <a:srgbClr val="00B050"/>
                </a:solidFill>
              </a:rPr>
              <a:t>vantages</a:t>
            </a:r>
            <a:r>
              <a:rPr lang="fr-FR" sz="2400" b="1" dirty="0" smtClean="0"/>
              <a:t> </a:t>
            </a:r>
            <a:r>
              <a:rPr lang="fr-FR" sz="2400" b="1" dirty="0" smtClean="0">
                <a:solidFill>
                  <a:srgbClr val="00B050"/>
                </a:solidFill>
              </a:rPr>
              <a:t>d’Android</a:t>
            </a:r>
            <a:endParaRPr lang="fr-FR" sz="2400" b="1" dirty="0">
              <a:solidFill>
                <a:srgbClr val="00B050"/>
              </a:solidFill>
            </a:endParaRPr>
          </a:p>
        </p:txBody>
      </p:sp>
      <p:sp>
        <p:nvSpPr>
          <p:cNvPr id="7" name="Rectangle 6"/>
          <p:cNvSpPr/>
          <p:nvPr/>
        </p:nvSpPr>
        <p:spPr>
          <a:xfrm>
            <a:off x="-180528" y="908720"/>
            <a:ext cx="2952328" cy="43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400" b="1" dirty="0">
                <a:solidFill>
                  <a:srgbClr val="777777"/>
                </a:solidFill>
              </a:rPr>
              <a:t>Plate forme Android</a:t>
            </a:r>
          </a:p>
        </p:txBody>
      </p:sp>
      <p:sp>
        <p:nvSpPr>
          <p:cNvPr id="9" name="Espace réservé du contenu 2"/>
          <p:cNvSpPr>
            <a:spLocks noGrp="1"/>
          </p:cNvSpPr>
          <p:nvPr>
            <p:ph idx="1"/>
          </p:nvPr>
        </p:nvSpPr>
        <p:spPr>
          <a:xfrm>
            <a:off x="-108520" y="0"/>
            <a:ext cx="266429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r>
              <a:rPr lang="fr-FR" sz="1800" b="1" dirty="0">
                <a:solidFill>
                  <a:schemeClr val="bg1">
                    <a:lumMod val="95000"/>
                  </a:schemeClr>
                </a:solidFill>
              </a:rPr>
              <a:t>Types d’applications </a:t>
            </a:r>
            <a:r>
              <a:rPr lang="fr-FR" sz="1800" b="1" dirty="0" smtClean="0">
                <a:solidFill>
                  <a:schemeClr val="bg1">
                    <a:lumMod val="95000"/>
                  </a:schemeClr>
                </a:solidFill>
              </a:rPr>
              <a:t>mobiles</a:t>
            </a:r>
          </a:p>
          <a:p>
            <a:pPr>
              <a:lnSpc>
                <a:spcPct val="150000"/>
              </a:lnSpc>
            </a:pPr>
            <a:r>
              <a:rPr lang="fr-FR" sz="1800" b="1" dirty="0" smtClean="0">
                <a:solidFill>
                  <a:schemeClr val="bg1">
                    <a:lumMod val="95000"/>
                  </a:schemeClr>
                </a:solidFill>
              </a:rPr>
              <a:t>Plate forme Android</a:t>
            </a:r>
          </a:p>
          <a:p>
            <a:pPr lvl="1">
              <a:lnSpc>
                <a:spcPct val="150000"/>
              </a:lnSpc>
            </a:pPr>
            <a:r>
              <a:rPr lang="fr-FR" sz="1200" dirty="0">
                <a:solidFill>
                  <a:schemeClr val="bg1"/>
                </a:solidFill>
              </a:rPr>
              <a:t>Points  clés d’Android</a:t>
            </a:r>
          </a:p>
          <a:p>
            <a:pPr lvl="1">
              <a:lnSpc>
                <a:spcPct val="150000"/>
              </a:lnSpc>
            </a:pPr>
            <a:r>
              <a:rPr lang="fr-FR" sz="1200" dirty="0">
                <a:solidFill>
                  <a:schemeClr val="bg1"/>
                </a:solidFill>
              </a:rPr>
              <a:t>Programmation </a:t>
            </a:r>
            <a:r>
              <a:rPr lang="fr-FR" sz="1200" dirty="0" smtClean="0">
                <a:solidFill>
                  <a:schemeClr val="bg1"/>
                </a:solidFill>
              </a:rPr>
              <a:t>Java</a:t>
            </a:r>
          </a:p>
          <a:p>
            <a:pPr lvl="1">
              <a:lnSpc>
                <a:spcPct val="150000"/>
              </a:lnSpc>
            </a:pPr>
            <a:r>
              <a:rPr lang="fr-FR" sz="1200" dirty="0">
                <a:solidFill>
                  <a:schemeClr val="bg1"/>
                </a:solidFill>
              </a:rPr>
              <a:t>Historique des versions </a:t>
            </a:r>
            <a:r>
              <a:rPr lang="fr-FR" sz="1200" dirty="0" smtClean="0">
                <a:solidFill>
                  <a:schemeClr val="bg1"/>
                </a:solidFill>
              </a:rPr>
              <a:t>d’Android</a:t>
            </a:r>
          </a:p>
          <a:p>
            <a:pPr lvl="1">
              <a:lnSpc>
                <a:spcPct val="150000"/>
              </a:lnSpc>
            </a:pPr>
            <a:r>
              <a:rPr lang="fr-FR" sz="1200" dirty="0">
                <a:solidFill>
                  <a:schemeClr val="bg1"/>
                </a:solidFill>
              </a:rPr>
              <a:t>Composants </a:t>
            </a:r>
            <a:r>
              <a:rPr lang="fr-FR" sz="1200" dirty="0" smtClean="0">
                <a:solidFill>
                  <a:schemeClr val="bg1"/>
                </a:solidFill>
              </a:rPr>
              <a:t>d’Android</a:t>
            </a:r>
          </a:p>
          <a:p>
            <a:pPr lvl="1">
              <a:lnSpc>
                <a:spcPct val="150000"/>
              </a:lnSpc>
            </a:pPr>
            <a:r>
              <a:rPr lang="fr-FR" sz="1200" dirty="0">
                <a:solidFill>
                  <a:schemeClr val="bg1"/>
                </a:solidFill>
              </a:rPr>
              <a:t>Android et ses concurrents</a:t>
            </a:r>
          </a:p>
          <a:p>
            <a:pPr>
              <a:lnSpc>
                <a:spcPct val="150000"/>
              </a:lnSpc>
            </a:pPr>
            <a:r>
              <a:rPr lang="fr-FR" sz="1800" b="1" dirty="0" smtClean="0">
                <a:solidFill>
                  <a:schemeClr val="bg1">
                    <a:lumMod val="95000"/>
                  </a:schemeClr>
                </a:solidFill>
              </a:rPr>
              <a:t>Environnements de développement</a:t>
            </a:r>
          </a:p>
          <a:p>
            <a:pPr lvl="1">
              <a:lnSpc>
                <a:spcPct val="150000"/>
              </a:lnSpc>
            </a:pPr>
            <a:r>
              <a:rPr lang="fr-FR" sz="1200" dirty="0">
                <a:solidFill>
                  <a:schemeClr val="bg1">
                    <a:lumMod val="95000"/>
                  </a:schemeClr>
                </a:solidFill>
              </a:rPr>
              <a:t>kit de développement Android</a:t>
            </a:r>
          </a:p>
          <a:p>
            <a:pPr lvl="1">
              <a:lnSpc>
                <a:spcPct val="150000"/>
              </a:lnSpc>
            </a:pPr>
            <a:r>
              <a:rPr lang="fr-FR" sz="1200" dirty="0">
                <a:solidFill>
                  <a:schemeClr val="bg1">
                    <a:lumMod val="95000"/>
                  </a:schemeClr>
                </a:solidFill>
              </a:rPr>
              <a:t>Outils de développement du SDK </a:t>
            </a:r>
          </a:p>
          <a:p>
            <a:pPr lvl="1">
              <a:lnSpc>
                <a:spcPct val="150000"/>
              </a:lnSpc>
            </a:pPr>
            <a:r>
              <a:rPr lang="fr-FR" sz="1200" dirty="0" smtClean="0">
                <a:solidFill>
                  <a:schemeClr val="bg1">
                    <a:lumMod val="95000"/>
                  </a:schemeClr>
                </a:solidFill>
              </a:rPr>
              <a:t>Android Studio</a:t>
            </a:r>
          </a:p>
          <a:p>
            <a:pPr lvl="1">
              <a:lnSpc>
                <a:spcPct val="150000"/>
              </a:lnSpc>
            </a:pPr>
            <a:r>
              <a:rPr lang="fr-FR" sz="1200" dirty="0" smtClean="0">
                <a:solidFill>
                  <a:schemeClr val="bg1">
                    <a:lumMod val="95000"/>
                  </a:schemeClr>
                </a:solidFill>
              </a:rPr>
              <a:t>Eclipse </a:t>
            </a:r>
          </a:p>
        </p:txBody>
      </p:sp>
      <p:sp>
        <p:nvSpPr>
          <p:cNvPr id="10" name="ZoneTexte 9"/>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53987860"/>
              </p:ext>
            </p:extLst>
          </p:nvPr>
        </p:nvGraphicFramePr>
        <p:xfrm>
          <a:off x="2627784" y="1484784"/>
          <a:ext cx="6408712" cy="5273701"/>
        </p:xfrm>
        <a:graphic>
          <a:graphicData uri="http://schemas.openxmlformats.org/drawingml/2006/table">
            <a:tbl>
              <a:tblPr firstRow="1" firstCol="1" bandRow="1">
                <a:tableStyleId>{8799B23B-EC83-4686-B30A-512413B5E67A}</a:tableStyleId>
              </a:tblPr>
              <a:tblGrid>
                <a:gridCol w="1101444"/>
                <a:gridCol w="5307268"/>
              </a:tblGrid>
              <a:tr h="961644">
                <a:tc>
                  <a:txBody>
                    <a:bodyPr/>
                    <a:lstStyle/>
                    <a:p>
                      <a:pPr>
                        <a:lnSpc>
                          <a:spcPct val="115000"/>
                        </a:lnSpc>
                        <a:spcBef>
                          <a:spcPts val="1125"/>
                        </a:spcBef>
                        <a:spcAft>
                          <a:spcPts val="1125"/>
                        </a:spcAft>
                      </a:pPr>
                      <a:r>
                        <a:rPr lang="fr-FR" sz="1600" dirty="0">
                          <a:effectLst/>
                        </a:rPr>
                        <a:t>Open source</a:t>
                      </a:r>
                      <a:endParaRPr lang="fr-FR" sz="1400" dirty="0">
                        <a:effectLst/>
                        <a:latin typeface="Calibri"/>
                        <a:ea typeface="Calibri"/>
                        <a:cs typeface="Arial"/>
                      </a:endParaRPr>
                    </a:p>
                  </a:txBody>
                  <a:tcPr marL="68580" marR="68580" marT="0" marB="0"/>
                </a:tc>
                <a:tc>
                  <a:txBody>
                    <a:bodyPr/>
                    <a:lstStyle/>
                    <a:p>
                      <a:pPr>
                        <a:lnSpc>
                          <a:spcPct val="115000"/>
                        </a:lnSpc>
                        <a:spcAft>
                          <a:spcPts val="0"/>
                        </a:spcAft>
                      </a:pPr>
                      <a:r>
                        <a:rPr lang="fr-FR" sz="1600">
                          <a:effectLst/>
                        </a:rPr>
                        <a:t>Le contrat de licence pour Android respecte les principes de l'open source, c'est-à-dire qu’on peut télécharger les sources et les modifier,</a:t>
                      </a:r>
                      <a:endParaRPr lang="fr-FR" sz="1400">
                        <a:effectLst/>
                        <a:latin typeface="Calibri"/>
                        <a:ea typeface="Calibri"/>
                        <a:cs typeface="Arial"/>
                      </a:endParaRPr>
                    </a:p>
                  </a:txBody>
                  <a:tcPr marL="68580" marR="68580" marT="0" marB="0"/>
                </a:tc>
              </a:tr>
              <a:tr h="961644">
                <a:tc>
                  <a:txBody>
                    <a:bodyPr/>
                    <a:lstStyle/>
                    <a:p>
                      <a:pPr>
                        <a:lnSpc>
                          <a:spcPct val="115000"/>
                        </a:lnSpc>
                        <a:spcBef>
                          <a:spcPts val="1125"/>
                        </a:spcBef>
                        <a:spcAft>
                          <a:spcPts val="1125"/>
                        </a:spcAft>
                      </a:pPr>
                      <a:r>
                        <a:rPr lang="fr-FR" sz="1600" dirty="0">
                          <a:effectLst/>
                        </a:rPr>
                        <a:t>Gratuité (ou presque)</a:t>
                      </a:r>
                      <a:endParaRPr lang="fr-FR" sz="1400" dirty="0">
                        <a:effectLst/>
                        <a:latin typeface="Calibri"/>
                        <a:ea typeface="Calibri"/>
                        <a:cs typeface="Arial"/>
                      </a:endParaRPr>
                    </a:p>
                  </a:txBody>
                  <a:tcPr marL="68580" marR="68580" marT="0" marB="0"/>
                </a:tc>
                <a:tc>
                  <a:txBody>
                    <a:bodyPr/>
                    <a:lstStyle/>
                    <a:p>
                      <a:pPr>
                        <a:lnSpc>
                          <a:spcPct val="115000"/>
                        </a:lnSpc>
                        <a:spcAft>
                          <a:spcPts val="0"/>
                        </a:spcAft>
                      </a:pPr>
                      <a:r>
                        <a:rPr lang="fr-FR" sz="1600" dirty="0">
                          <a:effectLst/>
                        </a:rPr>
                        <a:t>Android est gratuit, autant pour l’utilisateur que pour les constructeurs. </a:t>
                      </a:r>
                      <a:endParaRPr lang="fr-FR" sz="1400" dirty="0">
                        <a:effectLst/>
                        <a:latin typeface="Calibri"/>
                        <a:ea typeface="Calibri"/>
                        <a:cs typeface="Arial"/>
                      </a:endParaRPr>
                    </a:p>
                  </a:txBody>
                  <a:tcPr marL="68580" marR="68580" marT="0" marB="0"/>
                </a:tc>
              </a:tr>
              <a:tr h="1597813">
                <a:tc>
                  <a:txBody>
                    <a:bodyPr/>
                    <a:lstStyle/>
                    <a:p>
                      <a:pPr algn="just">
                        <a:lnSpc>
                          <a:spcPct val="115000"/>
                        </a:lnSpc>
                        <a:spcBef>
                          <a:spcPts val="1125"/>
                        </a:spcBef>
                        <a:spcAft>
                          <a:spcPts val="1125"/>
                        </a:spcAft>
                      </a:pPr>
                      <a:r>
                        <a:rPr lang="fr-FR" sz="1600" dirty="0">
                          <a:effectLst/>
                        </a:rPr>
                        <a:t>Facilité de développement</a:t>
                      </a:r>
                      <a:endParaRPr lang="fr-FR" sz="1400" dirty="0">
                        <a:effectLst/>
                        <a:latin typeface="Calibri"/>
                        <a:ea typeface="Calibri"/>
                        <a:cs typeface="Arial"/>
                      </a:endParaRPr>
                    </a:p>
                  </a:txBody>
                  <a:tcPr marL="68580" marR="68580" marT="0" marB="0"/>
                </a:tc>
                <a:tc>
                  <a:txBody>
                    <a:bodyPr/>
                    <a:lstStyle/>
                    <a:p>
                      <a:pPr algn="just">
                        <a:lnSpc>
                          <a:spcPts val="1800"/>
                        </a:lnSpc>
                        <a:spcAft>
                          <a:spcPts val="1200"/>
                        </a:spcAft>
                      </a:pPr>
                      <a:r>
                        <a:rPr lang="fr-FR" sz="1600" dirty="0">
                          <a:effectLst/>
                        </a:rPr>
                        <a:t>Plusieurs API sont disponibles et qui facilitent et accélèrent le développement. </a:t>
                      </a:r>
                      <a:endParaRPr lang="fr-FR" sz="1600" dirty="0" smtClean="0">
                        <a:effectLst/>
                      </a:endParaRPr>
                    </a:p>
                    <a:p>
                      <a:pPr algn="just">
                        <a:lnSpc>
                          <a:spcPts val="1800"/>
                        </a:lnSpc>
                        <a:spcAft>
                          <a:spcPts val="1200"/>
                        </a:spcAft>
                      </a:pPr>
                      <a:r>
                        <a:rPr lang="fr-FR" sz="1600" dirty="0" smtClean="0">
                          <a:effectLst/>
                        </a:rPr>
                        <a:t>Ces </a:t>
                      </a:r>
                      <a:r>
                        <a:rPr lang="fr-FR" sz="1600" dirty="0">
                          <a:effectLst/>
                        </a:rPr>
                        <a:t>APIs sont très complètes et très faciles d'accès. Par exemple, on peut utiliser Google </a:t>
                      </a:r>
                      <a:r>
                        <a:rPr lang="fr-FR" sz="1600" dirty="0" err="1">
                          <a:effectLst/>
                        </a:rPr>
                        <a:t>Maps</a:t>
                      </a:r>
                      <a:r>
                        <a:rPr lang="fr-FR" sz="1600" dirty="0">
                          <a:effectLst/>
                        </a:rPr>
                        <a:t> API pour afficher la carte de Tanger.</a:t>
                      </a:r>
                      <a:endParaRPr lang="fr-FR" sz="1400" dirty="0">
                        <a:effectLst/>
                        <a:latin typeface="Calibri"/>
                        <a:ea typeface="Calibri"/>
                        <a:cs typeface="Arial"/>
                      </a:endParaRPr>
                    </a:p>
                  </a:txBody>
                  <a:tcPr marL="68580" marR="68580" marT="0" marB="0"/>
                </a:tc>
              </a:tr>
              <a:tr h="1632667">
                <a:tc>
                  <a:txBody>
                    <a:bodyPr/>
                    <a:lstStyle/>
                    <a:p>
                      <a:pPr>
                        <a:lnSpc>
                          <a:spcPct val="115000"/>
                        </a:lnSpc>
                        <a:spcBef>
                          <a:spcPts val="1125"/>
                        </a:spcBef>
                        <a:spcAft>
                          <a:spcPts val="1125"/>
                        </a:spcAft>
                      </a:pPr>
                      <a:r>
                        <a:rPr lang="fr-FR" sz="1600" dirty="0">
                          <a:effectLst/>
                        </a:rPr>
                        <a:t>Flexibilité</a:t>
                      </a:r>
                      <a:endParaRPr lang="fr-FR" sz="1400" dirty="0">
                        <a:effectLst/>
                        <a:latin typeface="Calibri"/>
                        <a:ea typeface="Calibri"/>
                        <a:cs typeface="Arial"/>
                      </a:endParaRPr>
                    </a:p>
                  </a:txBody>
                  <a:tcPr marL="68580" marR="68580" marT="0" marB="0"/>
                </a:tc>
                <a:tc>
                  <a:txBody>
                    <a:bodyPr/>
                    <a:lstStyle/>
                    <a:p>
                      <a:pPr algn="just">
                        <a:lnSpc>
                          <a:spcPts val="1800"/>
                        </a:lnSpc>
                        <a:spcAft>
                          <a:spcPts val="1200"/>
                        </a:spcAft>
                      </a:pPr>
                      <a:r>
                        <a:rPr lang="fr-FR" sz="1600" dirty="0" smtClean="0">
                          <a:effectLst/>
                        </a:rPr>
                        <a:t>Il est </a:t>
                      </a:r>
                      <a:r>
                        <a:rPr lang="fr-FR" sz="1600" dirty="0">
                          <a:effectLst/>
                        </a:rPr>
                        <a:t>portable, il s'adapte à beaucoup de structures différentes. </a:t>
                      </a:r>
                      <a:endParaRPr lang="fr-FR" sz="1600" dirty="0" smtClean="0">
                        <a:effectLst/>
                      </a:endParaRPr>
                    </a:p>
                    <a:p>
                      <a:pPr algn="just">
                        <a:lnSpc>
                          <a:spcPts val="1800"/>
                        </a:lnSpc>
                        <a:spcAft>
                          <a:spcPts val="1200"/>
                        </a:spcAft>
                      </a:pPr>
                      <a:r>
                        <a:rPr lang="fr-FR" sz="1600" dirty="0" smtClean="0">
                          <a:effectLst/>
                        </a:rPr>
                        <a:t>On </a:t>
                      </a:r>
                      <a:r>
                        <a:rPr lang="fr-FR" sz="1600" dirty="0">
                          <a:effectLst/>
                        </a:rPr>
                        <a:t>le trouve dans les smartphones, les tablettes, les montres, les voitures et des fours à micro-ondes. D’ailleurs, il est construit de manière à faciliter le développement et la distribution en fonction des composants disponible  dans l’appareil.</a:t>
                      </a:r>
                      <a:endParaRPr lang="fr-FR" sz="14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531591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6386439" y="4567436"/>
            <a:ext cx="2376264" cy="193052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Dart</a:t>
            </a:r>
            <a:endParaRPr lang="fr-F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pPr>
              <a:lnSpc>
                <a:spcPct val="150000"/>
              </a:lnSpc>
            </a:pPr>
            <a:r>
              <a:rPr lang="fr-FR" b="1" dirty="0" smtClean="0">
                <a:solidFill>
                  <a:schemeClr val="bg1">
                    <a:lumMod val="95000"/>
                  </a:schemeClr>
                </a:solidFill>
              </a:rPr>
              <a:t>Plateforme </a:t>
            </a:r>
            <a:r>
              <a:rPr lang="fr-FR" b="1" dirty="0">
                <a:solidFill>
                  <a:schemeClr val="bg1">
                    <a:lumMod val="95000"/>
                  </a:schemeClr>
                </a:solidFill>
              </a:rPr>
              <a:t>Android</a:t>
            </a:r>
          </a:p>
        </p:txBody>
      </p:sp>
      <p:sp>
        <p:nvSpPr>
          <p:cNvPr id="4" name="Rectangle 3"/>
          <p:cNvSpPr/>
          <p:nvPr/>
        </p:nvSpPr>
        <p:spPr>
          <a:xfrm>
            <a:off x="3203848" y="980728"/>
            <a:ext cx="2914644" cy="461665"/>
          </a:xfrm>
          <a:prstGeom prst="rect">
            <a:avLst/>
          </a:prstGeom>
        </p:spPr>
        <p:txBody>
          <a:bodyPr wrap="none">
            <a:spAutoFit/>
          </a:bodyPr>
          <a:lstStyle/>
          <a:p>
            <a:r>
              <a:rPr lang="fr-FR" sz="2400" b="1" dirty="0" smtClean="0">
                <a:solidFill>
                  <a:srgbClr val="00B050"/>
                </a:solidFill>
              </a:rPr>
              <a:t>Points  </a:t>
            </a:r>
            <a:r>
              <a:rPr lang="fr-FR" sz="2400" b="1" dirty="0">
                <a:solidFill>
                  <a:srgbClr val="00B050"/>
                </a:solidFill>
              </a:rPr>
              <a:t>clés d’Android</a:t>
            </a:r>
          </a:p>
        </p:txBody>
      </p:sp>
      <p:sp>
        <p:nvSpPr>
          <p:cNvPr id="8" name="Espace réservé du contenu 7"/>
          <p:cNvSpPr>
            <a:spLocks noGrp="1"/>
          </p:cNvSpPr>
          <p:nvPr>
            <p:ph idx="1"/>
          </p:nvPr>
        </p:nvSpPr>
        <p:spPr>
          <a:xfrm>
            <a:off x="2936180" y="1744562"/>
            <a:ext cx="5626968" cy="4525963"/>
          </a:xfrm>
        </p:spPr>
        <p:txBody>
          <a:bodyPr>
            <a:normAutofit lnSpcReduction="10000"/>
          </a:bodyPr>
          <a:lstStyle/>
          <a:p>
            <a:r>
              <a:rPr lang="fr-FR" sz="2400" b="1" dirty="0">
                <a:solidFill>
                  <a:schemeClr val="tx2"/>
                </a:solidFill>
              </a:rPr>
              <a:t>Fondement de la programmation Android</a:t>
            </a:r>
          </a:p>
          <a:p>
            <a:endParaRPr lang="fr-FR" b="1" dirty="0">
              <a:solidFill>
                <a:schemeClr val="tx2"/>
              </a:solidFill>
            </a:endParaRPr>
          </a:p>
          <a:p>
            <a:pPr marL="685800" lvl="1"/>
            <a:r>
              <a:rPr lang="fr-FR" sz="3200" b="1" dirty="0" smtClean="0">
                <a:solidFill>
                  <a:schemeClr val="tx2"/>
                </a:solidFill>
              </a:rPr>
              <a:t>Java</a:t>
            </a:r>
          </a:p>
          <a:p>
            <a:pPr marL="1543050" lvl="3"/>
            <a:endParaRPr lang="fr-FR" sz="2400" b="1" dirty="0">
              <a:solidFill>
                <a:schemeClr val="tx2"/>
              </a:solidFill>
            </a:endParaRPr>
          </a:p>
          <a:p>
            <a:pPr marL="1543050" lvl="3"/>
            <a:endParaRPr lang="fr-FR" sz="2400" b="1" dirty="0">
              <a:solidFill>
                <a:schemeClr val="tx2"/>
              </a:solidFill>
            </a:endParaRPr>
          </a:p>
          <a:p>
            <a:pPr marL="685800" lvl="1"/>
            <a:r>
              <a:rPr lang="fr-FR" sz="3200" b="1" dirty="0" smtClean="0">
                <a:solidFill>
                  <a:schemeClr val="tx2"/>
                </a:solidFill>
              </a:rPr>
              <a:t>XML</a:t>
            </a:r>
          </a:p>
          <a:p>
            <a:pPr marL="1314450" lvl="3" indent="0">
              <a:buNone/>
            </a:pPr>
            <a:endParaRPr lang="fr-FR" sz="2400" b="1" dirty="0" smtClean="0">
              <a:solidFill>
                <a:schemeClr val="tx2"/>
              </a:solidFill>
            </a:endParaRPr>
          </a:p>
          <a:p>
            <a:pPr marL="1543050" lvl="3"/>
            <a:endParaRPr lang="fr-FR" sz="2400" b="1" dirty="0" smtClean="0">
              <a:solidFill>
                <a:schemeClr val="tx2"/>
              </a:solidFill>
            </a:endParaRPr>
          </a:p>
          <a:p>
            <a:pPr marL="685800" lvl="1"/>
            <a:r>
              <a:rPr lang="fr-FR" sz="3200" b="1" dirty="0" err="1" smtClean="0">
                <a:solidFill>
                  <a:schemeClr val="tx2"/>
                </a:solidFill>
              </a:rPr>
              <a:t>Kotlin</a:t>
            </a:r>
            <a:r>
              <a:rPr lang="fr-FR" sz="3200" b="1" dirty="0" smtClean="0">
                <a:solidFill>
                  <a:schemeClr val="tx2"/>
                </a:solidFill>
              </a:rPr>
              <a:t> </a:t>
            </a:r>
          </a:p>
          <a:p>
            <a:pPr marL="685800" lvl="1"/>
            <a:endParaRPr lang="fr-FR" sz="3200" b="1" dirty="0">
              <a:solidFill>
                <a:schemeClr val="tx2"/>
              </a:solidFill>
            </a:endParaRPr>
          </a:p>
          <a:p>
            <a:pPr marL="685800" lvl="1"/>
            <a:endParaRPr lang="fr-FR" sz="3200" dirty="0"/>
          </a:p>
          <a:p>
            <a:endParaRPr lang="fr-FR" sz="2800" dirty="0"/>
          </a:p>
        </p:txBody>
      </p:sp>
      <p:sp>
        <p:nvSpPr>
          <p:cNvPr id="9"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dirty="0" smtClean="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a:lnSpc>
                <a:spcPct val="150000"/>
              </a:lnSpc>
            </a:pPr>
            <a:r>
              <a:rPr lang="fr-FR" sz="1800" b="1" dirty="0" smtClean="0">
                <a:solidFill>
                  <a:schemeClr val="bg1">
                    <a:lumMod val="95000"/>
                  </a:schemeClr>
                </a:solidFill>
              </a:rPr>
              <a:t>Plate forme Android</a:t>
            </a:r>
          </a:p>
          <a:p>
            <a:pPr lvl="1">
              <a:lnSpc>
                <a:spcPct val="150000"/>
              </a:lnSpc>
            </a:pPr>
            <a:r>
              <a:rPr lang="fr-FR" sz="1200" dirty="0" smtClean="0">
                <a:solidFill>
                  <a:schemeClr val="bg1"/>
                </a:solidFill>
              </a:rPr>
              <a:t>Points  clés d’Android</a:t>
            </a:r>
          </a:p>
          <a:p>
            <a:pPr lvl="1">
              <a:lnSpc>
                <a:spcPct val="150000"/>
              </a:lnSpc>
            </a:pPr>
            <a:r>
              <a:rPr lang="fr-FR" sz="1200" dirty="0" smtClean="0">
                <a:solidFill>
                  <a:schemeClr val="bg1"/>
                </a:solidFill>
              </a:rPr>
              <a:t>Programmation Java</a:t>
            </a:r>
          </a:p>
          <a:p>
            <a:pPr lvl="1">
              <a:lnSpc>
                <a:spcPct val="150000"/>
              </a:lnSpc>
            </a:pPr>
            <a:r>
              <a:rPr lang="fr-FR" sz="1200" dirty="0" smtClean="0">
                <a:solidFill>
                  <a:schemeClr val="bg1"/>
                </a:solidFill>
              </a:rPr>
              <a:t>Historique des versions d’Android</a:t>
            </a:r>
          </a:p>
          <a:p>
            <a:pPr lvl="1">
              <a:lnSpc>
                <a:spcPct val="150000"/>
              </a:lnSpc>
            </a:pPr>
            <a:r>
              <a:rPr lang="fr-FR" sz="1200" dirty="0" smtClean="0">
                <a:solidFill>
                  <a:schemeClr val="bg1"/>
                </a:solidFill>
              </a:rPr>
              <a:t>Composants d’Android</a:t>
            </a:r>
          </a:p>
          <a:p>
            <a:pPr lvl="1">
              <a:lnSpc>
                <a:spcPct val="150000"/>
              </a:lnSpc>
            </a:pPr>
            <a:r>
              <a:rPr lang="fr-FR" sz="1200" dirty="0" smtClean="0">
                <a:solidFill>
                  <a:schemeClr val="bg1"/>
                </a:solidFill>
              </a:rPr>
              <a:t>Android et ses concurrents</a:t>
            </a:r>
          </a:p>
          <a:p>
            <a:pPr>
              <a:lnSpc>
                <a:spcPct val="150000"/>
              </a:lnSpc>
            </a:pPr>
            <a:r>
              <a:rPr lang="fr-FR" sz="1800" b="1" dirty="0" smtClean="0">
                <a:solidFill>
                  <a:schemeClr val="bg1">
                    <a:lumMod val="95000"/>
                  </a:schemeClr>
                </a:solidFill>
              </a:rPr>
              <a:t>Environnements de développement</a:t>
            </a:r>
          </a:p>
          <a:p>
            <a:pPr lvl="1">
              <a:lnSpc>
                <a:spcPct val="150000"/>
              </a:lnSpc>
            </a:pPr>
            <a:r>
              <a:rPr lang="fr-FR" sz="1200" dirty="0" smtClean="0">
                <a:solidFill>
                  <a:schemeClr val="bg1">
                    <a:lumMod val="95000"/>
                  </a:schemeClr>
                </a:solidFill>
              </a:rPr>
              <a:t>kit de développement Android</a:t>
            </a:r>
          </a:p>
          <a:p>
            <a:pPr lvl="1">
              <a:lnSpc>
                <a:spcPct val="150000"/>
              </a:lnSpc>
            </a:pPr>
            <a:r>
              <a:rPr lang="fr-FR" sz="1200" dirty="0" smtClean="0">
                <a:solidFill>
                  <a:schemeClr val="bg1">
                    <a:lumMod val="95000"/>
                  </a:schemeClr>
                </a:solidFill>
              </a:rPr>
              <a:t>Outils de développement du SDK </a:t>
            </a:r>
          </a:p>
          <a:p>
            <a:pPr lvl="1">
              <a:lnSpc>
                <a:spcPct val="150000"/>
              </a:lnSpc>
            </a:pPr>
            <a:r>
              <a:rPr lang="fr-FR" sz="1200" dirty="0" smtClean="0">
                <a:solidFill>
                  <a:schemeClr val="bg1">
                    <a:lumMod val="95000"/>
                  </a:schemeClr>
                </a:solidFill>
              </a:rPr>
              <a:t>Android Studio</a:t>
            </a:r>
          </a:p>
          <a:p>
            <a:pPr lvl="1">
              <a:lnSpc>
                <a:spcPct val="150000"/>
              </a:lnSpc>
            </a:pPr>
            <a:r>
              <a:rPr lang="fr-FR" sz="1200" dirty="0" smtClean="0">
                <a:solidFill>
                  <a:schemeClr val="bg1">
                    <a:lumMod val="95000"/>
                  </a:schemeClr>
                </a:solidFill>
              </a:rPr>
              <a:t>Eclipse </a:t>
            </a:r>
          </a:p>
        </p:txBody>
      </p:sp>
      <p:sp>
        <p:nvSpPr>
          <p:cNvPr id="10" name="ZoneTexte 9"/>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pic>
        <p:nvPicPr>
          <p:cNvPr id="1026" name="Picture 2" descr="http://www.dailly.info/IMG/arton86.gif?1240996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492896"/>
            <a:ext cx="792088" cy="13404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veloppez.com/public/images/news/kotlin-andro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584362"/>
            <a:ext cx="934703" cy="91359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stretch>
            <a:fillRect/>
          </a:stretch>
        </p:blipFill>
        <p:spPr>
          <a:xfrm>
            <a:off x="6893533" y="4797152"/>
            <a:ext cx="1362075" cy="581025"/>
          </a:xfrm>
          <a:prstGeom prst="rect">
            <a:avLst/>
          </a:prstGeom>
        </p:spPr>
      </p:pic>
    </p:spTree>
    <p:extLst>
      <p:ext uri="{BB962C8B-B14F-4D97-AF65-F5344CB8AC3E}">
        <p14:creationId xmlns:p14="http://schemas.microsoft.com/office/powerpoint/2010/main" val="134533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pPr>
              <a:lnSpc>
                <a:spcPct val="150000"/>
              </a:lnSpc>
            </a:pPr>
            <a:r>
              <a:rPr lang="fr-FR" b="1" dirty="0" smtClean="0">
                <a:solidFill>
                  <a:schemeClr val="bg1">
                    <a:lumMod val="95000"/>
                  </a:schemeClr>
                </a:solidFill>
              </a:rPr>
              <a:t>Plateforme </a:t>
            </a:r>
            <a:r>
              <a:rPr lang="fr-FR" b="1" dirty="0">
                <a:solidFill>
                  <a:schemeClr val="bg1">
                    <a:lumMod val="95000"/>
                  </a:schemeClr>
                </a:solidFill>
              </a:rPr>
              <a:t>Android</a:t>
            </a:r>
          </a:p>
        </p:txBody>
      </p:sp>
      <p:sp>
        <p:nvSpPr>
          <p:cNvPr id="8" name="Espace réservé du contenu 7"/>
          <p:cNvSpPr>
            <a:spLocks noGrp="1"/>
          </p:cNvSpPr>
          <p:nvPr>
            <p:ph idx="1"/>
          </p:nvPr>
        </p:nvSpPr>
        <p:spPr>
          <a:xfrm>
            <a:off x="2936180" y="1744562"/>
            <a:ext cx="6028308" cy="4525963"/>
          </a:xfrm>
        </p:spPr>
        <p:txBody>
          <a:bodyPr>
            <a:normAutofit fontScale="92500" lnSpcReduction="20000"/>
          </a:bodyPr>
          <a:lstStyle/>
          <a:p>
            <a:r>
              <a:rPr lang="fr-FR" dirty="0" err="1" smtClean="0"/>
              <a:t>framework</a:t>
            </a:r>
            <a:r>
              <a:rPr lang="fr-FR" dirty="0"/>
              <a:t> </a:t>
            </a:r>
            <a:r>
              <a:rPr lang="fr-FR" dirty="0" smtClean="0">
                <a:solidFill>
                  <a:srgbClr val="00B050"/>
                </a:solidFill>
              </a:rPr>
              <a:t>open source</a:t>
            </a:r>
            <a:r>
              <a:rPr lang="fr-FR" dirty="0"/>
              <a:t> de développement d'applications mobiles </a:t>
            </a:r>
            <a:r>
              <a:rPr lang="fr-FR" dirty="0" smtClean="0"/>
              <a:t>natives,</a:t>
            </a:r>
          </a:p>
          <a:p>
            <a:endParaRPr lang="fr-FR" dirty="0" smtClean="0"/>
          </a:p>
          <a:p>
            <a:r>
              <a:rPr lang="fr-FR" dirty="0"/>
              <a:t>Il permet d'écrire des applications </a:t>
            </a:r>
            <a:r>
              <a:rPr lang="fr-FR" b="1" dirty="0">
                <a:solidFill>
                  <a:srgbClr val="00B050"/>
                </a:solidFill>
              </a:rPr>
              <a:t>Android</a:t>
            </a:r>
            <a:r>
              <a:rPr lang="fr-FR" dirty="0"/>
              <a:t> et </a:t>
            </a:r>
            <a:r>
              <a:rPr lang="fr-FR" b="1" i="1" dirty="0" err="1">
                <a:solidFill>
                  <a:srgbClr val="00B050"/>
                </a:solidFill>
              </a:rPr>
              <a:t>iOS</a:t>
            </a:r>
            <a:r>
              <a:rPr lang="fr-FR" dirty="0"/>
              <a:t> en un seul code </a:t>
            </a:r>
            <a:r>
              <a:rPr lang="fr-FR" dirty="0" smtClean="0"/>
              <a:t>partagé,</a:t>
            </a:r>
          </a:p>
          <a:p>
            <a:endParaRPr lang="fr-FR" dirty="0" smtClean="0"/>
          </a:p>
          <a:p>
            <a:r>
              <a:rPr lang="fr-FR" dirty="0" smtClean="0"/>
              <a:t>Il </a:t>
            </a:r>
            <a:r>
              <a:rPr lang="fr-FR" dirty="0"/>
              <a:t>utilise le langage de programmation </a:t>
            </a:r>
            <a:r>
              <a:rPr lang="fr-FR" b="1" dirty="0">
                <a:solidFill>
                  <a:srgbClr val="FF0000"/>
                </a:solidFill>
              </a:rPr>
              <a:t>Dart</a:t>
            </a:r>
            <a:r>
              <a:rPr lang="fr-FR" dirty="0"/>
              <a:t>, également inventé par Google</a:t>
            </a:r>
            <a:endParaRPr lang="fr-FR" b="1" dirty="0">
              <a:solidFill>
                <a:schemeClr val="tx2"/>
              </a:solidFill>
            </a:endParaRPr>
          </a:p>
          <a:p>
            <a:pPr marL="1314450" lvl="3" indent="0">
              <a:buNone/>
            </a:pPr>
            <a:endParaRPr lang="fr-FR" sz="2400" b="1" dirty="0" smtClean="0">
              <a:solidFill>
                <a:schemeClr val="tx2"/>
              </a:solidFill>
            </a:endParaRPr>
          </a:p>
          <a:p>
            <a:pPr marL="1543050" lvl="3"/>
            <a:endParaRPr lang="fr-FR" sz="2400" b="1" dirty="0" smtClean="0">
              <a:solidFill>
                <a:schemeClr val="tx2"/>
              </a:solidFill>
            </a:endParaRPr>
          </a:p>
          <a:p>
            <a:pPr marL="685800" lvl="1"/>
            <a:endParaRPr lang="fr-FR" sz="3200" b="1" dirty="0">
              <a:solidFill>
                <a:schemeClr val="tx2"/>
              </a:solidFill>
            </a:endParaRPr>
          </a:p>
          <a:p>
            <a:pPr marL="685800" lvl="1"/>
            <a:endParaRPr lang="fr-FR" sz="3200" dirty="0"/>
          </a:p>
          <a:p>
            <a:endParaRPr lang="fr-FR" sz="2800" dirty="0"/>
          </a:p>
        </p:txBody>
      </p:sp>
      <p:sp>
        <p:nvSpPr>
          <p:cNvPr id="9"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dirty="0" smtClean="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a:lnSpc>
                <a:spcPct val="150000"/>
              </a:lnSpc>
            </a:pPr>
            <a:r>
              <a:rPr lang="fr-FR" sz="1800" b="1" dirty="0" smtClean="0">
                <a:solidFill>
                  <a:schemeClr val="bg1">
                    <a:lumMod val="95000"/>
                  </a:schemeClr>
                </a:solidFill>
              </a:rPr>
              <a:t>Plate forme Android</a:t>
            </a:r>
          </a:p>
          <a:p>
            <a:pPr lvl="1">
              <a:lnSpc>
                <a:spcPct val="150000"/>
              </a:lnSpc>
            </a:pPr>
            <a:r>
              <a:rPr lang="fr-FR" sz="1200" dirty="0" smtClean="0">
                <a:solidFill>
                  <a:schemeClr val="bg1"/>
                </a:solidFill>
              </a:rPr>
              <a:t>Points  clés d’Android</a:t>
            </a:r>
          </a:p>
          <a:p>
            <a:pPr lvl="1">
              <a:lnSpc>
                <a:spcPct val="150000"/>
              </a:lnSpc>
            </a:pPr>
            <a:r>
              <a:rPr lang="fr-FR" sz="1200" dirty="0" smtClean="0">
                <a:solidFill>
                  <a:schemeClr val="bg1"/>
                </a:solidFill>
              </a:rPr>
              <a:t>Programmation Java</a:t>
            </a:r>
          </a:p>
          <a:p>
            <a:pPr lvl="1">
              <a:lnSpc>
                <a:spcPct val="150000"/>
              </a:lnSpc>
            </a:pPr>
            <a:r>
              <a:rPr lang="fr-FR" sz="1200" dirty="0" smtClean="0">
                <a:solidFill>
                  <a:schemeClr val="bg1"/>
                </a:solidFill>
              </a:rPr>
              <a:t>Historique des versions d’Android</a:t>
            </a:r>
          </a:p>
          <a:p>
            <a:pPr lvl="1">
              <a:lnSpc>
                <a:spcPct val="150000"/>
              </a:lnSpc>
            </a:pPr>
            <a:r>
              <a:rPr lang="fr-FR" sz="1200" dirty="0" smtClean="0">
                <a:solidFill>
                  <a:schemeClr val="bg1"/>
                </a:solidFill>
              </a:rPr>
              <a:t>Composants d’Android</a:t>
            </a:r>
          </a:p>
          <a:p>
            <a:pPr lvl="1">
              <a:lnSpc>
                <a:spcPct val="150000"/>
              </a:lnSpc>
            </a:pPr>
            <a:r>
              <a:rPr lang="fr-FR" sz="1200" dirty="0" smtClean="0">
                <a:solidFill>
                  <a:schemeClr val="bg1"/>
                </a:solidFill>
              </a:rPr>
              <a:t>Android et ses concurrents</a:t>
            </a:r>
          </a:p>
          <a:p>
            <a:pPr>
              <a:lnSpc>
                <a:spcPct val="150000"/>
              </a:lnSpc>
            </a:pPr>
            <a:r>
              <a:rPr lang="fr-FR" sz="1800" b="1" dirty="0" smtClean="0">
                <a:solidFill>
                  <a:schemeClr val="bg1">
                    <a:lumMod val="95000"/>
                  </a:schemeClr>
                </a:solidFill>
              </a:rPr>
              <a:t>Environnements de développement</a:t>
            </a:r>
          </a:p>
          <a:p>
            <a:pPr lvl="1">
              <a:lnSpc>
                <a:spcPct val="150000"/>
              </a:lnSpc>
            </a:pPr>
            <a:r>
              <a:rPr lang="fr-FR" sz="1200" dirty="0" smtClean="0">
                <a:solidFill>
                  <a:schemeClr val="bg1">
                    <a:lumMod val="95000"/>
                  </a:schemeClr>
                </a:solidFill>
              </a:rPr>
              <a:t>kit de développement Android</a:t>
            </a:r>
          </a:p>
          <a:p>
            <a:pPr lvl="1">
              <a:lnSpc>
                <a:spcPct val="150000"/>
              </a:lnSpc>
            </a:pPr>
            <a:r>
              <a:rPr lang="fr-FR" sz="1200" dirty="0" smtClean="0">
                <a:solidFill>
                  <a:schemeClr val="bg1">
                    <a:lumMod val="95000"/>
                  </a:schemeClr>
                </a:solidFill>
              </a:rPr>
              <a:t>Outils de développement du SDK </a:t>
            </a:r>
          </a:p>
          <a:p>
            <a:pPr lvl="1">
              <a:lnSpc>
                <a:spcPct val="150000"/>
              </a:lnSpc>
            </a:pPr>
            <a:r>
              <a:rPr lang="fr-FR" sz="1200" dirty="0" smtClean="0">
                <a:solidFill>
                  <a:schemeClr val="bg1">
                    <a:lumMod val="95000"/>
                  </a:schemeClr>
                </a:solidFill>
              </a:rPr>
              <a:t>Android Studio</a:t>
            </a:r>
          </a:p>
          <a:p>
            <a:pPr lvl="1">
              <a:lnSpc>
                <a:spcPct val="150000"/>
              </a:lnSpc>
            </a:pPr>
            <a:r>
              <a:rPr lang="fr-FR" sz="1200" dirty="0" smtClean="0">
                <a:solidFill>
                  <a:schemeClr val="bg1">
                    <a:lumMod val="95000"/>
                  </a:schemeClr>
                </a:solidFill>
              </a:rPr>
              <a:t>Eclipse </a:t>
            </a:r>
          </a:p>
        </p:txBody>
      </p:sp>
      <p:sp>
        <p:nvSpPr>
          <p:cNvPr id="10" name="ZoneTexte 9"/>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pic>
        <p:nvPicPr>
          <p:cNvPr id="3" name="Image 2"/>
          <p:cNvPicPr>
            <a:picLocks noChangeAspect="1"/>
          </p:cNvPicPr>
          <p:nvPr/>
        </p:nvPicPr>
        <p:blipFill>
          <a:blip r:embed="rId2"/>
          <a:stretch>
            <a:fillRect/>
          </a:stretch>
        </p:blipFill>
        <p:spPr>
          <a:xfrm>
            <a:off x="4716016" y="932222"/>
            <a:ext cx="1605250" cy="684757"/>
          </a:xfrm>
          <a:prstGeom prst="rect">
            <a:avLst/>
          </a:prstGeom>
        </p:spPr>
      </p:pic>
    </p:spTree>
    <p:extLst>
      <p:ext uri="{BB962C8B-B14F-4D97-AF65-F5344CB8AC3E}">
        <p14:creationId xmlns:p14="http://schemas.microsoft.com/office/powerpoint/2010/main" val="537896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pPr>
              <a:lnSpc>
                <a:spcPct val="150000"/>
              </a:lnSpc>
            </a:pPr>
            <a:r>
              <a:rPr lang="fr-FR" b="1" dirty="0">
                <a:solidFill>
                  <a:schemeClr val="bg1">
                    <a:lumMod val="95000"/>
                  </a:schemeClr>
                </a:solidFill>
              </a:rPr>
              <a:t>Plate forme Android</a:t>
            </a:r>
          </a:p>
        </p:txBody>
      </p:sp>
      <p:sp>
        <p:nvSpPr>
          <p:cNvPr id="4" name="Rectangle 3"/>
          <p:cNvSpPr/>
          <p:nvPr/>
        </p:nvSpPr>
        <p:spPr>
          <a:xfrm>
            <a:off x="3203848" y="836712"/>
            <a:ext cx="4456092" cy="461665"/>
          </a:xfrm>
          <a:prstGeom prst="rect">
            <a:avLst/>
          </a:prstGeom>
        </p:spPr>
        <p:txBody>
          <a:bodyPr wrap="none">
            <a:spAutoFit/>
          </a:bodyPr>
          <a:lstStyle/>
          <a:p>
            <a:r>
              <a:rPr lang="fr-FR" sz="2400" b="1" dirty="0">
                <a:solidFill>
                  <a:srgbClr val="00B050"/>
                </a:solidFill>
              </a:rPr>
              <a:t>Historique des versions d’Android</a:t>
            </a:r>
          </a:p>
        </p:txBody>
      </p:sp>
      <p:graphicFrame>
        <p:nvGraphicFramePr>
          <p:cNvPr id="6" name="Tableau 5"/>
          <p:cNvGraphicFramePr>
            <a:graphicFrameLocks noGrp="1"/>
          </p:cNvGraphicFramePr>
          <p:nvPr>
            <p:extLst>
              <p:ext uri="{D42A27DB-BD31-4B8C-83A1-F6EECF244321}">
                <p14:modId xmlns:p14="http://schemas.microsoft.com/office/powerpoint/2010/main" val="2404902957"/>
              </p:ext>
            </p:extLst>
          </p:nvPr>
        </p:nvGraphicFramePr>
        <p:xfrm>
          <a:off x="2843808" y="1340768"/>
          <a:ext cx="6300192" cy="5186680"/>
        </p:xfrm>
        <a:graphic>
          <a:graphicData uri="http://schemas.openxmlformats.org/drawingml/2006/table">
            <a:tbl>
              <a:tblPr firstRow="1" bandRow="1">
                <a:tableStyleId>{F5AB1C69-6EDB-4FF4-983F-18BD219EF322}</a:tableStyleId>
              </a:tblPr>
              <a:tblGrid>
                <a:gridCol w="1728192"/>
                <a:gridCol w="4572000"/>
              </a:tblGrid>
              <a:tr h="370840">
                <a:tc>
                  <a:txBody>
                    <a:bodyPr/>
                    <a:lstStyle/>
                    <a:p>
                      <a:r>
                        <a:rPr lang="fr-FR" dirty="0" smtClean="0"/>
                        <a:t>Versions</a:t>
                      </a:r>
                    </a:p>
                  </a:txBody>
                  <a:tcPr/>
                </a:tc>
                <a:tc>
                  <a:txBody>
                    <a:bodyPr/>
                    <a:lstStyle/>
                    <a:p>
                      <a:r>
                        <a:rPr lang="fr-FR" dirty="0" smtClean="0"/>
                        <a:t> Quelques évolutions</a:t>
                      </a:r>
                    </a:p>
                  </a:txBody>
                  <a:tcPr/>
                </a:tc>
              </a:tr>
              <a:tr h="370840">
                <a:tc>
                  <a:txBody>
                    <a:bodyPr/>
                    <a:lstStyle/>
                    <a:p>
                      <a:r>
                        <a:rPr lang="fr-FR" sz="1800" b="1" dirty="0" smtClean="0">
                          <a:solidFill>
                            <a:schemeClr val="tx2"/>
                          </a:solidFill>
                        </a:rPr>
                        <a:t>Android 1.0</a:t>
                      </a:r>
                    </a:p>
                    <a:p>
                      <a:r>
                        <a:rPr lang="fr-FR" sz="1600" dirty="0" smtClean="0"/>
                        <a:t> 2008</a:t>
                      </a:r>
                    </a:p>
                  </a:txBody>
                  <a:tcPr/>
                </a:tc>
                <a:tc>
                  <a:txBody>
                    <a:bodyPr/>
                    <a:lstStyle/>
                    <a:p>
                      <a:r>
                        <a:rPr lang="fr-FR" dirty="0" smtClean="0"/>
                        <a:t>Début de l’aventure Android</a:t>
                      </a:r>
                      <a:endParaRPr lang="fr-FR" dirty="0"/>
                    </a:p>
                  </a:txBody>
                  <a:tcPr/>
                </a:tc>
              </a:tr>
              <a:tr h="370840">
                <a:tc>
                  <a:txBody>
                    <a:bodyPr/>
                    <a:lstStyle/>
                    <a:p>
                      <a:r>
                        <a:rPr lang="fr-FR" dirty="0" smtClean="0"/>
                        <a:t>Android 1.1</a:t>
                      </a:r>
                    </a:p>
                    <a:p>
                      <a:r>
                        <a:rPr lang="fr-FR" sz="1600" dirty="0" smtClean="0"/>
                        <a:t>2009</a:t>
                      </a:r>
                      <a:endParaRPr lang="fr-FR" sz="1600" dirty="0"/>
                    </a:p>
                  </a:txBody>
                  <a:tcPr/>
                </a:tc>
                <a:tc>
                  <a:txBody>
                    <a:bodyPr/>
                    <a:lstStyle/>
                    <a:p>
                      <a:r>
                        <a:rPr lang="fr-FR" dirty="0" smtClean="0"/>
                        <a:t>Corrections de bogues (alarme, Gmail...)</a:t>
                      </a:r>
                    </a:p>
                    <a:p>
                      <a:r>
                        <a:rPr lang="fr-FR" dirty="0" smtClean="0"/>
                        <a:t>- Amélioration des fonctionnalités MMS</a:t>
                      </a:r>
                    </a:p>
                    <a:p>
                      <a:r>
                        <a:rPr lang="fr-FR" dirty="0" smtClean="0"/>
                        <a:t>- Introduction des applications payantes sur l’Android </a:t>
                      </a:r>
                      <a:r>
                        <a:rPr lang="fr-FR" dirty="0" err="1" smtClean="0"/>
                        <a:t>Market</a:t>
                      </a:r>
                      <a:r>
                        <a:rPr lang="fr-FR" dirty="0" smtClean="0"/>
                        <a:t>,</a:t>
                      </a:r>
                      <a:endParaRPr lang="fr-FR" dirty="0"/>
                    </a:p>
                  </a:txBody>
                  <a:tcPr/>
                </a:tc>
              </a:tr>
              <a:tr h="370840">
                <a:tc>
                  <a:txBody>
                    <a:bodyPr/>
                    <a:lstStyle/>
                    <a:p>
                      <a:r>
                        <a:rPr lang="fr-FR" b="1" dirty="0" smtClean="0">
                          <a:solidFill>
                            <a:schemeClr val="tx2"/>
                          </a:solidFill>
                        </a:rPr>
                        <a:t>Android 1.5  </a:t>
                      </a:r>
                      <a:r>
                        <a:rPr lang="fr-FR" b="1" dirty="0" smtClean="0"/>
                        <a:t>«Cupcake »</a:t>
                      </a:r>
                    </a:p>
                    <a:p>
                      <a:r>
                        <a:rPr lang="fr-FR" sz="1600" dirty="0" smtClean="0"/>
                        <a:t>Avril 2009</a:t>
                      </a:r>
                    </a:p>
                  </a:txBody>
                  <a:tcPr/>
                </a:tc>
                <a:tc>
                  <a:txBody>
                    <a:bodyPr/>
                    <a:lstStyle/>
                    <a:p>
                      <a:pPr marL="285750" indent="-285750">
                        <a:buFont typeface="Arial" panose="020B0604020202020204" pitchFamily="34" charset="0"/>
                        <a:buChar char="•"/>
                      </a:pPr>
                      <a:r>
                        <a:rPr lang="fr-FR" dirty="0" smtClean="0"/>
                        <a:t>Nouveau clavier avec auto-complétion</a:t>
                      </a:r>
                    </a:p>
                    <a:p>
                      <a:pPr marL="285750" indent="-285750">
                        <a:buFont typeface="Arial" panose="020B0604020202020204" pitchFamily="34" charset="0"/>
                        <a:buChar char="•"/>
                      </a:pPr>
                      <a:r>
                        <a:rPr lang="fr-FR" dirty="0" smtClean="0"/>
                        <a:t>Support Bluetooth</a:t>
                      </a:r>
                    </a:p>
                    <a:p>
                      <a:pPr marL="285750" indent="-285750">
                        <a:buFont typeface="Arial" panose="020B0604020202020204" pitchFamily="34" charset="0"/>
                        <a:buChar char="•"/>
                      </a:pPr>
                      <a:r>
                        <a:rPr lang="fr-FR" dirty="0" smtClean="0"/>
                        <a:t>Enregistrement de vidéos</a:t>
                      </a:r>
                    </a:p>
                    <a:p>
                      <a:pPr marL="285750" indent="-285750">
                        <a:buFont typeface="Arial" panose="020B0604020202020204" pitchFamily="34" charset="0"/>
                        <a:buChar char="•"/>
                      </a:pPr>
                      <a:r>
                        <a:rPr lang="fr-FR" dirty="0" smtClean="0"/>
                        <a:t>Widgets et Live </a:t>
                      </a:r>
                      <a:r>
                        <a:rPr lang="fr-FR" dirty="0" err="1" smtClean="0"/>
                        <a:t>Folders</a:t>
                      </a:r>
                      <a:endParaRPr lang="fr-FR" dirty="0"/>
                    </a:p>
                  </a:txBody>
                  <a:tcPr/>
                </a:tc>
              </a:tr>
              <a:tr h="633040">
                <a:tc>
                  <a:txBody>
                    <a:bodyPr/>
                    <a:lstStyle/>
                    <a:p>
                      <a:r>
                        <a:rPr lang="fr-FR" sz="1800" b="1" dirty="0" smtClean="0">
                          <a:solidFill>
                            <a:schemeClr val="tx2"/>
                          </a:solidFill>
                        </a:rPr>
                        <a:t>Android 2.1</a:t>
                      </a:r>
                    </a:p>
                    <a:p>
                      <a:r>
                        <a:rPr lang="fr-FR" sz="1600" dirty="0" smtClean="0"/>
                        <a:t> 2010</a:t>
                      </a:r>
                      <a:endParaRPr lang="fr-FR" sz="1600" dirty="0"/>
                    </a:p>
                  </a:txBody>
                  <a:tcPr/>
                </a:tc>
                <a:tc>
                  <a:txBody>
                    <a:bodyPr/>
                    <a:lstStyle/>
                    <a:p>
                      <a:pPr marL="285750" indent="-285750">
                        <a:buFont typeface="Arial" panose="020B0604020202020204" pitchFamily="34" charset="0"/>
                        <a:buChar char="•"/>
                      </a:pPr>
                      <a:r>
                        <a:rPr lang="fr-FR" dirty="0" smtClean="0"/>
                        <a:t>Bureau se compose de 5 écrans virtuels</a:t>
                      </a:r>
                    </a:p>
                    <a:p>
                      <a:pPr marL="285750" indent="-285750">
                        <a:buFont typeface="Arial" panose="020B0604020202020204" pitchFamily="34" charset="0"/>
                        <a:buChar char="•"/>
                      </a:pPr>
                      <a:r>
                        <a:rPr lang="fr-FR" sz="1800" dirty="0" smtClean="0"/>
                        <a:t>Fonds</a:t>
                      </a:r>
                      <a:r>
                        <a:rPr lang="fr-FR" dirty="0" smtClean="0"/>
                        <a:t> d’écran animés - nouveaux effets 3D</a:t>
                      </a:r>
                      <a:endParaRPr lang="fr-FR" dirty="0"/>
                    </a:p>
                  </a:txBody>
                  <a:tcPr/>
                </a:tc>
              </a:tr>
              <a:tr h="370840">
                <a:tc>
                  <a:txBody>
                    <a:bodyPr/>
                    <a:lstStyle/>
                    <a:p>
                      <a:r>
                        <a:rPr lang="fr-FR" sz="1800" b="1" dirty="0" smtClean="0">
                          <a:solidFill>
                            <a:schemeClr val="tx2"/>
                          </a:solidFill>
                        </a:rPr>
                        <a:t>Android 6</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0" i="0" kern="1200" dirty="0" smtClean="0">
                          <a:solidFill>
                            <a:schemeClr val="dk1"/>
                          </a:solidFill>
                          <a:effectLst/>
                          <a:latin typeface="+mn-lt"/>
                          <a:ea typeface="+mn-ea"/>
                          <a:cs typeface="+mn-cs"/>
                        </a:rPr>
                        <a:t>Marshmallow</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0" i="0" kern="1200" dirty="0" smtClean="0">
                          <a:solidFill>
                            <a:schemeClr val="dk1"/>
                          </a:solidFill>
                          <a:effectLst/>
                          <a:latin typeface="+mn-lt"/>
                          <a:ea typeface="+mn-ea"/>
                          <a:cs typeface="+mn-cs"/>
                        </a:rPr>
                        <a:t>2015</a:t>
                      </a:r>
                    </a:p>
                    <a:p>
                      <a:endParaRPr lang="fr-FR" dirty="0"/>
                    </a:p>
                  </a:txBody>
                  <a:tcPr/>
                </a:tc>
                <a:tc>
                  <a:txBody>
                    <a:bodyPr/>
                    <a:lstStyle/>
                    <a:p>
                      <a:r>
                        <a:rPr lang="fr-FR" sz="1800" b="0" i="0" kern="1200" dirty="0" smtClean="0">
                          <a:solidFill>
                            <a:schemeClr val="dk1"/>
                          </a:solidFill>
                          <a:effectLst/>
                          <a:latin typeface="+mn-lt"/>
                          <a:ea typeface="+mn-ea"/>
                          <a:cs typeface="+mn-cs"/>
                        </a:rPr>
                        <a:t>-Amélioration de l'interface de gestion des permissions et de leur comportement,</a:t>
                      </a:r>
                    </a:p>
                    <a:p>
                      <a:r>
                        <a:rPr lang="fr-FR" sz="1800" b="0" i="0" kern="1200" dirty="0" smtClean="0">
                          <a:solidFill>
                            <a:schemeClr val="dk1"/>
                          </a:solidFill>
                          <a:effectLst/>
                          <a:latin typeface="+mn-lt"/>
                          <a:ea typeface="+mn-ea"/>
                          <a:cs typeface="+mn-cs"/>
                        </a:rPr>
                        <a:t>-Meilleure expérience d'enregistrement des empreintes digitales et une meilleure fiabilité.</a:t>
                      </a:r>
                      <a:endParaRPr lang="fr-FR" dirty="0"/>
                    </a:p>
                  </a:txBody>
                  <a:tcPr/>
                </a:tc>
              </a:tr>
            </a:tbl>
          </a:graphicData>
        </a:graphic>
      </p:graphicFrame>
      <p:sp>
        <p:nvSpPr>
          <p:cNvPr id="11"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2" name="ZoneTexte 11"/>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3409991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r>
              <a:rPr lang="fr-FR" sz="3100" b="1" dirty="0" smtClean="0">
                <a:solidFill>
                  <a:schemeClr val="bg1">
                    <a:lumMod val="95000"/>
                  </a:schemeClr>
                </a:solidFill>
              </a:rPr>
              <a:t>Plateforme Android</a:t>
            </a:r>
            <a:br>
              <a:rPr lang="fr-FR" sz="3100" b="1" dirty="0" smtClean="0">
                <a:solidFill>
                  <a:schemeClr val="bg1">
                    <a:lumMod val="95000"/>
                  </a:schemeClr>
                </a:solidFill>
              </a:rPr>
            </a:br>
            <a:r>
              <a:rPr lang="fr-FR" sz="2200" b="1" dirty="0" err="1" smtClean="0">
                <a:solidFill>
                  <a:srgbClr val="00B050"/>
                </a:solidFill>
              </a:rPr>
              <a:t>Android</a:t>
            </a:r>
            <a:r>
              <a:rPr lang="fr-FR" sz="2200" b="1" dirty="0" smtClean="0">
                <a:solidFill>
                  <a:srgbClr val="00B050"/>
                </a:solidFill>
              </a:rPr>
              <a:t> 8.0 </a:t>
            </a:r>
            <a:r>
              <a:rPr lang="fr-FR" sz="2200" b="1" dirty="0" err="1" smtClean="0">
                <a:solidFill>
                  <a:srgbClr val="00B050"/>
                </a:solidFill>
              </a:rPr>
              <a:t>Oreo</a:t>
            </a:r>
            <a:endParaRPr lang="fr-FR" b="1" dirty="0">
              <a:solidFill>
                <a:schemeClr val="bg1">
                  <a:lumMod val="95000"/>
                </a:schemeClr>
              </a:solidFill>
            </a:endParaRPr>
          </a:p>
        </p:txBody>
      </p:sp>
      <p:sp>
        <p:nvSpPr>
          <p:cNvPr id="6"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7" name="ZoneTexte 6"/>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
        <p:nvSpPr>
          <p:cNvPr id="3" name="Rectangle 2"/>
          <p:cNvSpPr/>
          <p:nvPr/>
        </p:nvSpPr>
        <p:spPr>
          <a:xfrm>
            <a:off x="2483768" y="1086991"/>
            <a:ext cx="6858000" cy="4401205"/>
          </a:xfrm>
          <a:prstGeom prst="rect">
            <a:avLst/>
          </a:prstGeom>
        </p:spPr>
        <p:txBody>
          <a:bodyPr wrap="square">
            <a:spAutoFit/>
          </a:bodyPr>
          <a:lstStyle/>
          <a:p>
            <a:pPr marL="285750" indent="-285750">
              <a:buFont typeface="Arial" panose="020B0604020202020204" pitchFamily="34" charset="0"/>
              <a:buChar char="•"/>
            </a:pPr>
            <a:r>
              <a:rPr lang="fr-FR" sz="2000" b="1" dirty="0" smtClean="0">
                <a:solidFill>
                  <a:srgbClr val="0070C0"/>
                </a:solidFill>
              </a:rPr>
              <a:t>notifications</a:t>
            </a:r>
            <a:r>
              <a:rPr lang="fr-FR" dirty="0"/>
              <a:t>, </a:t>
            </a:r>
            <a:r>
              <a:rPr lang="fr-FR" dirty="0" smtClean="0"/>
              <a:t>standardiser </a:t>
            </a:r>
            <a:r>
              <a:rPr lang="fr-FR" dirty="0"/>
              <a:t>leur catégorisation et ainsi l'abonnement à un type en particulier, idéal pour les blogs et journaux. </a:t>
            </a: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sz="2000" b="1" dirty="0" smtClean="0">
                <a:solidFill>
                  <a:srgbClr val="0070C0"/>
                </a:solidFill>
              </a:rPr>
              <a:t>icônes adaptatives;</a:t>
            </a:r>
            <a:r>
              <a:rPr lang="fr-FR" sz="2000" b="1" dirty="0" smtClean="0"/>
              <a:t> </a:t>
            </a:r>
            <a:r>
              <a:rPr lang="fr-FR" dirty="0" smtClean="0"/>
              <a:t>visibles </a:t>
            </a:r>
            <a:r>
              <a:rPr lang="fr-FR" dirty="0"/>
              <a:t>et intégrées selon la surcouche : plates, rondes, carrés, etc. </a:t>
            </a: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sz="2000" b="1" dirty="0" smtClean="0">
                <a:solidFill>
                  <a:srgbClr val="0070C0"/>
                </a:solidFill>
              </a:rPr>
              <a:t>Picture </a:t>
            </a:r>
            <a:r>
              <a:rPr lang="fr-FR" sz="2000" b="1" dirty="0">
                <a:solidFill>
                  <a:srgbClr val="0070C0"/>
                </a:solidFill>
              </a:rPr>
              <a:t>In Picture </a:t>
            </a:r>
            <a:r>
              <a:rPr lang="fr-FR" dirty="0"/>
              <a:t>sur smartphone </a:t>
            </a:r>
            <a:r>
              <a:rPr lang="fr-FR" dirty="0" smtClean="0"/>
              <a:t>permet </a:t>
            </a:r>
            <a:r>
              <a:rPr lang="fr-FR" dirty="0"/>
              <a:t>de réduire une vidéo dans un coin (comme sur </a:t>
            </a:r>
            <a:r>
              <a:rPr lang="fr-FR" dirty="0" err="1"/>
              <a:t>Youtube</a:t>
            </a:r>
            <a:r>
              <a:rPr lang="fr-FR" dirty="0"/>
              <a:t>) </a:t>
            </a: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sz="2000" b="1" dirty="0" err="1" smtClean="0">
                <a:solidFill>
                  <a:srgbClr val="0070C0"/>
                </a:solidFill>
              </a:rPr>
              <a:t>keychain</a:t>
            </a:r>
            <a:r>
              <a:rPr lang="fr-FR" dirty="0" smtClean="0"/>
              <a:t> </a:t>
            </a:r>
            <a:r>
              <a:rPr lang="fr-FR" dirty="0"/>
              <a:t>partagé entre les </a:t>
            </a:r>
            <a:r>
              <a:rPr lang="fr-FR" dirty="0" err="1"/>
              <a:t>apps</a:t>
            </a:r>
            <a:r>
              <a:rPr lang="fr-FR" dirty="0"/>
              <a:t> permet de remplir automatiquement un mot de passe dans une </a:t>
            </a:r>
            <a:r>
              <a:rPr lang="fr-FR" dirty="0" err="1"/>
              <a:t>app</a:t>
            </a:r>
            <a:r>
              <a:rPr lang="fr-FR" dirty="0"/>
              <a:t> tierce. </a:t>
            </a: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sz="2000" b="1" dirty="0" smtClean="0">
                <a:solidFill>
                  <a:srgbClr val="0070C0"/>
                </a:solidFill>
              </a:rPr>
              <a:t>sélection </a:t>
            </a:r>
            <a:r>
              <a:rPr lang="fr-FR" sz="2000" b="1" dirty="0">
                <a:solidFill>
                  <a:srgbClr val="0070C0"/>
                </a:solidFill>
              </a:rPr>
              <a:t>intelligente</a:t>
            </a:r>
            <a:r>
              <a:rPr lang="fr-FR" sz="2000" b="1" dirty="0"/>
              <a:t> </a:t>
            </a:r>
            <a:r>
              <a:rPr lang="fr-FR" dirty="0"/>
              <a:t>dans l'interface permet d'afficher contextuellement une info ou une action. </a:t>
            </a:r>
            <a:endParaRPr lang="fr-FR" dirty="0" smtClean="0"/>
          </a:p>
        </p:txBody>
      </p:sp>
    </p:spTree>
    <p:extLst>
      <p:ext uri="{BB962C8B-B14F-4D97-AF65-F5344CB8AC3E}">
        <p14:creationId xmlns:p14="http://schemas.microsoft.com/office/powerpoint/2010/main" val="1254806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0"/>
            <a:ext cx="6588224" cy="764704"/>
          </a:xfrm>
          <a:solidFill>
            <a:schemeClr val="tx1">
              <a:lumMod val="75000"/>
              <a:lumOff val="25000"/>
            </a:schemeClr>
          </a:solidFill>
        </p:spPr>
        <p:txBody>
          <a:bodyPr>
            <a:normAutofit fontScale="90000"/>
          </a:bodyPr>
          <a:lstStyle/>
          <a:p>
            <a:r>
              <a:rPr lang="fr-FR" sz="3100" b="1" dirty="0">
                <a:solidFill>
                  <a:schemeClr val="bg1">
                    <a:lumMod val="95000"/>
                  </a:schemeClr>
                </a:solidFill>
              </a:rPr>
              <a:t>Plate forme </a:t>
            </a:r>
            <a:r>
              <a:rPr lang="fr-FR" sz="3100" b="1" dirty="0" smtClean="0">
                <a:solidFill>
                  <a:schemeClr val="bg1">
                    <a:lumMod val="95000"/>
                  </a:schemeClr>
                </a:solidFill>
              </a:rPr>
              <a:t>Android</a:t>
            </a:r>
            <a:r>
              <a:rPr lang="fr-FR" b="1" dirty="0" smtClean="0">
                <a:solidFill>
                  <a:schemeClr val="bg1">
                    <a:lumMod val="95000"/>
                  </a:schemeClr>
                </a:solidFill>
              </a:rPr>
              <a:t/>
            </a:r>
            <a:br>
              <a:rPr lang="fr-FR" b="1" dirty="0" smtClean="0">
                <a:solidFill>
                  <a:schemeClr val="bg1">
                    <a:lumMod val="95000"/>
                  </a:schemeClr>
                </a:solidFill>
              </a:rPr>
            </a:br>
            <a:r>
              <a:rPr lang="fr-FR" sz="2200" b="1" dirty="0" smtClean="0">
                <a:solidFill>
                  <a:srgbClr val="00B050"/>
                </a:solidFill>
              </a:rPr>
              <a:t>Composants d’Android</a:t>
            </a:r>
            <a:endParaRPr lang="fr-FR" b="1" dirty="0">
              <a:solidFill>
                <a:schemeClr val="bg1">
                  <a:lumMod val="95000"/>
                </a:schemeClr>
              </a:solidFill>
            </a:endParaRPr>
          </a:p>
        </p:txBody>
      </p:sp>
      <p:sp>
        <p:nvSpPr>
          <p:cNvPr id="6"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7" name="ZoneTexte 6"/>
          <p:cNvSpPr txBox="1"/>
          <p:nvPr/>
        </p:nvSpPr>
        <p:spPr>
          <a:xfrm>
            <a:off x="-108520" y="69269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
        <p:nvSpPr>
          <p:cNvPr id="3" name="Rectangle 2"/>
          <p:cNvSpPr/>
          <p:nvPr/>
        </p:nvSpPr>
        <p:spPr>
          <a:xfrm>
            <a:off x="2483768" y="671691"/>
            <a:ext cx="6660232" cy="5478423"/>
          </a:xfrm>
          <a:prstGeom prst="rect">
            <a:avLst/>
          </a:prstGeom>
        </p:spPr>
        <p:txBody>
          <a:bodyPr wrap="square">
            <a:spAutoFit/>
          </a:bodyPr>
          <a:lstStyle/>
          <a:p>
            <a:endParaRPr lang="fr-FR" dirty="0"/>
          </a:p>
          <a:p>
            <a:endParaRPr lang="fr-FR" dirty="0"/>
          </a:p>
          <a:p>
            <a:endParaRPr lang="fr-FR" dirty="0"/>
          </a:p>
          <a:p>
            <a:pPr marL="285750" indent="-285750">
              <a:buFont typeface="Arial" panose="020B0604020202020204" pitchFamily="34" charset="0"/>
              <a:buChar char="•"/>
            </a:pPr>
            <a:r>
              <a:rPr lang="fr-FR" sz="2400" b="1" dirty="0" smtClean="0"/>
              <a:t>optimisation</a:t>
            </a:r>
            <a:r>
              <a:rPr lang="fr-FR" sz="2000" dirty="0" smtClean="0"/>
              <a:t> </a:t>
            </a:r>
            <a:r>
              <a:rPr lang="fr-FR" sz="2000" dirty="0"/>
              <a:t>est le </a:t>
            </a:r>
            <a:r>
              <a:rPr lang="fr-FR" sz="2000" dirty="0" err="1"/>
              <a:t>coeur</a:t>
            </a:r>
            <a:r>
              <a:rPr lang="fr-FR" sz="2000" dirty="0"/>
              <a:t> d'Android O avec un lot d'améliorations baptisé </a:t>
            </a:r>
            <a:r>
              <a:rPr lang="fr-FR" sz="2000" dirty="0" err="1"/>
              <a:t>Vitals</a:t>
            </a:r>
            <a:r>
              <a:rPr lang="fr-FR" sz="2000" dirty="0"/>
              <a:t>. </a:t>
            </a:r>
            <a:endParaRPr lang="fr-FR" sz="2000" dirty="0" smtClean="0"/>
          </a:p>
          <a:p>
            <a:pPr marL="285750" indent="-285750">
              <a:buFont typeface="Arial" panose="020B0604020202020204" pitchFamily="34" charset="0"/>
              <a:buChar char="•"/>
            </a:pPr>
            <a:endParaRPr lang="fr-FR" sz="2000" dirty="0"/>
          </a:p>
          <a:p>
            <a:pPr marL="742950" lvl="1" indent="-285750">
              <a:buFont typeface="Wingdings" panose="05000000000000000000" pitchFamily="2" charset="2"/>
              <a:buChar char="Ø"/>
            </a:pPr>
            <a:r>
              <a:rPr lang="fr-FR" sz="2000" dirty="0" smtClean="0"/>
              <a:t>démarrage </a:t>
            </a:r>
            <a:r>
              <a:rPr lang="fr-FR" sz="2000" dirty="0"/>
              <a:t>deux fois plus rapide du système et des </a:t>
            </a:r>
            <a:r>
              <a:rPr lang="fr-FR" sz="2000" dirty="0" err="1"/>
              <a:t>apps</a:t>
            </a:r>
            <a:r>
              <a:rPr lang="fr-FR" sz="2000" dirty="0"/>
              <a:t>, </a:t>
            </a:r>
            <a:endParaRPr lang="fr-FR" sz="2000" dirty="0" smtClean="0"/>
          </a:p>
          <a:p>
            <a:pPr marL="742950" lvl="1" indent="-285750">
              <a:buFont typeface="Wingdings" panose="05000000000000000000" pitchFamily="2" charset="2"/>
              <a:buChar char="Ø"/>
            </a:pPr>
            <a:endParaRPr lang="fr-FR" sz="2000" dirty="0"/>
          </a:p>
          <a:p>
            <a:pPr marL="742950" lvl="1" indent="-285750">
              <a:buFont typeface="Wingdings" panose="05000000000000000000" pitchFamily="2" charset="2"/>
              <a:buChar char="Ø"/>
            </a:pPr>
            <a:r>
              <a:rPr lang="fr-FR" sz="2000" dirty="0" smtClean="0"/>
              <a:t>sécurité </a:t>
            </a:r>
            <a:r>
              <a:rPr lang="fr-FR" sz="2000" dirty="0"/>
              <a:t>renforcé (Google Play </a:t>
            </a:r>
            <a:r>
              <a:rPr lang="fr-FR" sz="2000" dirty="0" err="1"/>
              <a:t>Protect</a:t>
            </a:r>
            <a:r>
              <a:rPr lang="fr-FR" sz="2000" dirty="0"/>
              <a:t> pour éviter les virus), </a:t>
            </a:r>
            <a:endParaRPr lang="fr-FR" sz="2000" dirty="0" smtClean="0"/>
          </a:p>
          <a:p>
            <a:pPr marL="742950" lvl="1" indent="-285750">
              <a:buFont typeface="Wingdings" panose="05000000000000000000" pitchFamily="2" charset="2"/>
              <a:buChar char="Ø"/>
            </a:pPr>
            <a:endParaRPr lang="fr-FR" sz="2000" dirty="0"/>
          </a:p>
          <a:p>
            <a:pPr marL="742950" lvl="1" indent="-285750">
              <a:buFont typeface="Wingdings" panose="05000000000000000000" pitchFamily="2" charset="2"/>
              <a:buChar char="Ø"/>
            </a:pPr>
            <a:r>
              <a:rPr lang="fr-FR" sz="2000" dirty="0" smtClean="0"/>
              <a:t>autonomie </a:t>
            </a:r>
            <a:r>
              <a:rPr lang="fr-FR" sz="2000" dirty="0"/>
              <a:t>mieux gérée (notamment les </a:t>
            </a:r>
            <a:r>
              <a:rPr lang="fr-FR" sz="2000" dirty="0" err="1"/>
              <a:t>apps</a:t>
            </a:r>
            <a:r>
              <a:rPr lang="fr-FR" sz="2000" dirty="0"/>
              <a:t> en arrière-plan seront plus contrôlées), </a:t>
            </a:r>
            <a:br>
              <a:rPr lang="fr-FR" sz="2000" dirty="0"/>
            </a:br>
            <a:r>
              <a:rPr lang="fr-FR" dirty="0"/>
              <a:t/>
            </a:r>
            <a:br>
              <a:rPr lang="fr-FR" dirty="0"/>
            </a:br>
            <a:endParaRPr lang="fr-FR" dirty="0"/>
          </a:p>
          <a:p>
            <a:pPr marL="285750" indent="-285750">
              <a:buFont typeface="Arial" panose="020B0604020202020204" pitchFamily="34" charset="0"/>
              <a:buChar char="•"/>
            </a:pPr>
            <a:r>
              <a:rPr lang="fr-FR" dirty="0"/>
              <a:t> </a:t>
            </a:r>
            <a:r>
              <a:rPr lang="fr-FR" dirty="0">
                <a:hlinkClick r:id="rId3"/>
              </a:rPr>
              <a:t>https://iphonesoft.fr/2017/05/18/android-o-optimisation-notifications-emojis-kotlin-etc</a:t>
            </a:r>
            <a:endParaRPr lang="fr-FR" dirty="0"/>
          </a:p>
        </p:txBody>
      </p:sp>
    </p:spTree>
    <p:extLst>
      <p:ext uri="{BB962C8B-B14F-4D97-AF65-F5344CB8AC3E}">
        <p14:creationId xmlns:p14="http://schemas.microsoft.com/office/powerpoint/2010/main" val="2164429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r>
              <a:rPr lang="fr-FR" sz="3100" b="1" dirty="0" smtClean="0">
                <a:solidFill>
                  <a:schemeClr val="bg1">
                    <a:lumMod val="95000"/>
                  </a:schemeClr>
                </a:solidFill>
              </a:rPr>
              <a:t>Plateforme Android</a:t>
            </a:r>
            <a:br>
              <a:rPr lang="fr-FR" sz="3100" b="1" dirty="0" smtClean="0">
                <a:solidFill>
                  <a:schemeClr val="bg1">
                    <a:lumMod val="95000"/>
                  </a:schemeClr>
                </a:solidFill>
              </a:rPr>
            </a:br>
            <a:r>
              <a:rPr lang="fr-FR" sz="2200" b="1" dirty="0" err="1">
                <a:solidFill>
                  <a:srgbClr val="00B050"/>
                </a:solidFill>
              </a:rPr>
              <a:t>Android</a:t>
            </a:r>
            <a:r>
              <a:rPr lang="fr-FR" sz="2200" b="1" dirty="0">
                <a:solidFill>
                  <a:srgbClr val="00B050"/>
                </a:solidFill>
              </a:rPr>
              <a:t> 12</a:t>
            </a:r>
            <a:endParaRPr lang="fr-FR" b="1" dirty="0">
              <a:solidFill>
                <a:schemeClr val="bg1">
                  <a:lumMod val="95000"/>
                </a:schemeClr>
              </a:solidFill>
            </a:endParaRPr>
          </a:p>
        </p:txBody>
      </p:sp>
      <p:sp>
        <p:nvSpPr>
          <p:cNvPr id="6"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7" name="ZoneTexte 6"/>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
        <p:nvSpPr>
          <p:cNvPr id="3" name="Rectangle 2"/>
          <p:cNvSpPr/>
          <p:nvPr/>
        </p:nvSpPr>
        <p:spPr>
          <a:xfrm>
            <a:off x="2483768" y="836712"/>
            <a:ext cx="6858000" cy="6494085"/>
          </a:xfrm>
          <a:prstGeom prst="rect">
            <a:avLst/>
          </a:prstGeom>
        </p:spPr>
        <p:txBody>
          <a:bodyPr wrap="square">
            <a:spAutoFit/>
          </a:bodyPr>
          <a:lstStyle/>
          <a:p>
            <a:pPr marL="285750" indent="-285750">
              <a:buFont typeface="Arial" panose="020B0604020202020204" pitchFamily="34" charset="0"/>
              <a:buChar char="•"/>
            </a:pPr>
            <a:r>
              <a:rPr lang="fr-FR" sz="2000" b="1" dirty="0" smtClean="0">
                <a:solidFill>
                  <a:srgbClr val="00CC00"/>
                </a:solidFill>
              </a:rPr>
              <a:t>Confidentialité </a:t>
            </a:r>
            <a:r>
              <a:rPr lang="fr-FR" sz="2000" b="1" dirty="0">
                <a:solidFill>
                  <a:srgbClr val="00CC00"/>
                </a:solidFill>
              </a:rPr>
              <a:t>aux applications </a:t>
            </a:r>
            <a:r>
              <a:rPr lang="fr-FR" sz="2000" b="1" dirty="0" smtClean="0">
                <a:solidFill>
                  <a:srgbClr val="00CC00"/>
                </a:solidFill>
              </a:rPr>
              <a:t>:n</a:t>
            </a:r>
            <a:r>
              <a:rPr lang="fr-FR" sz="2000" dirty="0" smtClean="0"/>
              <a:t>ouvelles </a:t>
            </a:r>
            <a:r>
              <a:rPr lang="fr-FR" sz="2000" dirty="0"/>
              <a:t>fonctionnalités </a:t>
            </a:r>
            <a:r>
              <a:rPr lang="fr-FR" sz="2000" dirty="0" smtClean="0"/>
              <a:t>afin </a:t>
            </a:r>
            <a:r>
              <a:rPr lang="fr-FR" sz="2000" dirty="0"/>
              <a:t>d'apporter plus de transparence et de contrôle aux utilisateurs.</a:t>
            </a:r>
            <a:endParaRPr lang="fr-FR" dirty="0"/>
          </a:p>
          <a:p>
            <a:pPr marL="342900" indent="-342900">
              <a:buFont typeface="Arial" panose="020B0604020202020204" pitchFamily="34" charset="0"/>
              <a:buChar char="•"/>
            </a:pPr>
            <a:r>
              <a:rPr lang="fr-FR" sz="2000" b="1" dirty="0" smtClean="0">
                <a:solidFill>
                  <a:srgbClr val="00CC00"/>
                </a:solidFill>
              </a:rPr>
              <a:t>Gestion </a:t>
            </a:r>
            <a:r>
              <a:rPr lang="fr-FR" sz="2000" b="1" dirty="0">
                <a:solidFill>
                  <a:srgbClr val="00CC00"/>
                </a:solidFill>
              </a:rPr>
              <a:t>des </a:t>
            </a:r>
            <a:r>
              <a:rPr lang="fr-FR" sz="2000" b="1" dirty="0" err="1">
                <a:solidFill>
                  <a:srgbClr val="00CC00"/>
                </a:solidFill>
              </a:rPr>
              <a:t>widgets</a:t>
            </a:r>
            <a:r>
              <a:rPr lang="fr-FR" sz="2000" b="1" dirty="0">
                <a:solidFill>
                  <a:srgbClr val="00CC00"/>
                </a:solidFill>
              </a:rPr>
              <a:t> simplifiée</a:t>
            </a:r>
            <a:endParaRPr lang="fr-FR" sz="2000" dirty="0">
              <a:solidFill>
                <a:srgbClr val="00CC00"/>
              </a:solidFill>
            </a:endParaRPr>
          </a:p>
          <a:p>
            <a:pPr marL="342900" indent="-342900">
              <a:buFont typeface="Arial" panose="020B0604020202020204" pitchFamily="34" charset="0"/>
              <a:buChar char="•"/>
            </a:pPr>
            <a:r>
              <a:rPr lang="fr-FR" sz="2000" dirty="0"/>
              <a:t>Pour faciliter la recherche de </a:t>
            </a:r>
            <a:r>
              <a:rPr lang="fr-FR" sz="2000" dirty="0" err="1"/>
              <a:t>widgets</a:t>
            </a:r>
            <a:r>
              <a:rPr lang="fr-FR" sz="2000" dirty="0"/>
              <a:t>, l’écran de sélection des </a:t>
            </a:r>
            <a:r>
              <a:rPr lang="fr-FR" sz="2000" dirty="0" err="1"/>
              <a:t>widgets</a:t>
            </a:r>
            <a:r>
              <a:rPr lang="fr-FR" sz="2000" dirty="0"/>
              <a:t> montre désormais une liste des différentes applications.</a:t>
            </a:r>
          </a:p>
          <a:p>
            <a:pPr marL="285750" indent="-285750">
              <a:buFont typeface="Arial" panose="020B0604020202020204" pitchFamily="34" charset="0"/>
              <a:buChar char="•"/>
            </a:pPr>
            <a:endParaRPr lang="fr-FR" dirty="0"/>
          </a:p>
          <a:p>
            <a:pPr marL="342900" indent="-342900">
              <a:buFont typeface="Arial" panose="020B0604020202020204" pitchFamily="34" charset="0"/>
              <a:buChar char="•"/>
            </a:pPr>
            <a:r>
              <a:rPr lang="fr-FR" sz="2000" b="1" dirty="0">
                <a:solidFill>
                  <a:srgbClr val="00CC00"/>
                </a:solidFill>
              </a:rPr>
              <a:t>P</a:t>
            </a:r>
            <a:r>
              <a:rPr lang="fr-FR" sz="2000" b="1" dirty="0">
                <a:solidFill>
                  <a:srgbClr val="00CC00"/>
                </a:solidFill>
              </a:rPr>
              <a:t>artage </a:t>
            </a:r>
            <a:r>
              <a:rPr lang="fr-FR" sz="2000" b="1" dirty="0">
                <a:solidFill>
                  <a:srgbClr val="00CC00"/>
                </a:solidFill>
              </a:rPr>
              <a:t>du </a:t>
            </a:r>
            <a:r>
              <a:rPr lang="fr-FR" sz="2000" b="1" dirty="0" err="1">
                <a:solidFill>
                  <a:srgbClr val="00CC00"/>
                </a:solidFill>
              </a:rPr>
              <a:t>WiFi</a:t>
            </a:r>
            <a:r>
              <a:rPr lang="fr-FR" sz="2000" b="1" dirty="0">
                <a:solidFill>
                  <a:srgbClr val="00CC00"/>
                </a:solidFill>
              </a:rPr>
              <a:t> simplement</a:t>
            </a:r>
          </a:p>
          <a:p>
            <a:pPr marL="800100" lvl="1" indent="-342900">
              <a:buFont typeface="Wingdings" panose="05000000000000000000" pitchFamily="2" charset="2"/>
              <a:buChar char="ü"/>
            </a:pPr>
            <a:r>
              <a:rPr lang="fr-FR" sz="2000" dirty="0"/>
              <a:t>Pour faciliter le partage de votre code </a:t>
            </a:r>
            <a:r>
              <a:rPr lang="fr-FR" sz="2000" dirty="0" err="1"/>
              <a:t>WiFi</a:t>
            </a:r>
            <a:r>
              <a:rPr lang="fr-FR" sz="2000" dirty="0"/>
              <a:t>, Android 12 intègre un système de </a:t>
            </a:r>
            <a:r>
              <a:rPr lang="fr-FR" sz="2000" dirty="0">
                <a:hlinkClick r:id="rId3"/>
              </a:rPr>
              <a:t>QR Code</a:t>
            </a:r>
            <a:r>
              <a:rPr lang="fr-FR" sz="2000" dirty="0"/>
              <a:t> directement depuis le menu </a:t>
            </a:r>
            <a:r>
              <a:rPr lang="fr-FR" sz="2000" dirty="0" err="1"/>
              <a:t>WiFi</a:t>
            </a:r>
            <a:endParaRPr lang="fr-FR" sz="2000" dirty="0"/>
          </a:p>
          <a:p>
            <a:pPr marL="285750" indent="-285750">
              <a:buFont typeface="Arial" panose="020B0604020202020204" pitchFamily="34" charset="0"/>
              <a:buChar char="•"/>
            </a:pPr>
            <a:endParaRPr lang="fr-FR" dirty="0"/>
          </a:p>
          <a:p>
            <a:pPr marL="342900" indent="-342900">
              <a:buFont typeface="Arial" panose="020B0604020202020204" pitchFamily="34" charset="0"/>
              <a:buChar char="•"/>
            </a:pPr>
            <a:r>
              <a:rPr lang="fr-FR" sz="2000" b="1" dirty="0">
                <a:solidFill>
                  <a:srgbClr val="00CC00"/>
                </a:solidFill>
              </a:rPr>
              <a:t>Meilleure expérience utilisateur</a:t>
            </a:r>
            <a:r>
              <a:rPr lang="fr-FR" sz="2000" b="1" dirty="0" smtClean="0"/>
              <a:t>; </a:t>
            </a:r>
            <a:r>
              <a:rPr lang="fr-FR" sz="2000" dirty="0" smtClean="0"/>
              <a:t>personnalisations pour l’interface</a:t>
            </a:r>
            <a:endParaRPr lang="fr-FR" sz="2000" b="1"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sz="2000" b="1" dirty="0">
                <a:solidFill>
                  <a:srgbClr val="00CC00"/>
                </a:solidFill>
              </a:rPr>
              <a:t>E</a:t>
            </a:r>
            <a:r>
              <a:rPr lang="fr-FR" sz="2000" b="1" dirty="0">
                <a:solidFill>
                  <a:srgbClr val="00CC00"/>
                </a:solidFill>
              </a:rPr>
              <a:t>ncodage/décodage </a:t>
            </a:r>
            <a:r>
              <a:rPr lang="fr-FR" sz="2000" b="1" dirty="0">
                <a:solidFill>
                  <a:srgbClr val="00CC00"/>
                </a:solidFill>
              </a:rPr>
              <a:t>photo et </a:t>
            </a:r>
            <a:r>
              <a:rPr lang="fr-FR" sz="2000" b="1" dirty="0">
                <a:solidFill>
                  <a:srgbClr val="00CC00"/>
                </a:solidFill>
              </a:rPr>
              <a:t>vidéo</a:t>
            </a:r>
            <a:r>
              <a:rPr lang="fr-FR" sz="2000" b="1" dirty="0" smtClean="0"/>
              <a:t>: </a:t>
            </a:r>
            <a:r>
              <a:rPr lang="fr-FR" dirty="0" smtClean="0"/>
              <a:t>décodage </a:t>
            </a:r>
            <a:r>
              <a:rPr lang="fr-FR" dirty="0"/>
              <a:t>vidéo afin de faire fonctionner les formats vidéo HEVC et AVC à tous les niveaux du </a:t>
            </a:r>
            <a:r>
              <a:rPr lang="fr-FR" dirty="0" smtClean="0"/>
              <a:t>système…</a:t>
            </a:r>
          </a:p>
          <a:p>
            <a:r>
              <a:rPr lang="fr-FR" sz="1200" dirty="0"/>
              <a:t>Source: https://www.frandroid.com/android/mises-a-jour-android/902993_android-12-nouveautes-et-smartphones-compatibles-avec-la-mise-a-jour</a:t>
            </a:r>
            <a:endParaRPr lang="fr-FR" sz="1200" dirty="0" smtClean="0"/>
          </a:p>
          <a:p>
            <a:endParaRPr lang="fr-FR" dirty="0" smtClean="0"/>
          </a:p>
        </p:txBody>
      </p:sp>
    </p:spTree>
    <p:extLst>
      <p:ext uri="{BB962C8B-B14F-4D97-AF65-F5344CB8AC3E}">
        <p14:creationId xmlns:p14="http://schemas.microsoft.com/office/powerpoint/2010/main" val="3613683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rmAutofit fontScale="90000"/>
          </a:bodyPr>
          <a:lstStyle/>
          <a:p>
            <a:r>
              <a:rPr lang="fr-FR" sz="3100" b="1" dirty="0">
                <a:solidFill>
                  <a:schemeClr val="bg1">
                    <a:lumMod val="95000"/>
                  </a:schemeClr>
                </a:solidFill>
              </a:rPr>
              <a:t>Plate forme </a:t>
            </a:r>
            <a:r>
              <a:rPr lang="fr-FR" sz="3100" b="1" dirty="0" smtClean="0">
                <a:solidFill>
                  <a:schemeClr val="bg1">
                    <a:lumMod val="95000"/>
                  </a:schemeClr>
                </a:solidFill>
              </a:rPr>
              <a:t>Android</a:t>
            </a:r>
            <a:r>
              <a:rPr lang="fr-FR" b="1" dirty="0" smtClean="0">
                <a:solidFill>
                  <a:schemeClr val="bg1">
                    <a:lumMod val="95000"/>
                  </a:schemeClr>
                </a:solidFill>
              </a:rPr>
              <a:t/>
            </a:r>
            <a:br>
              <a:rPr lang="fr-FR" b="1" dirty="0" smtClean="0">
                <a:solidFill>
                  <a:schemeClr val="bg1">
                    <a:lumMod val="95000"/>
                  </a:schemeClr>
                </a:solidFill>
              </a:rPr>
            </a:br>
            <a:r>
              <a:rPr lang="fr-FR" sz="2200" b="1" dirty="0" smtClean="0">
                <a:solidFill>
                  <a:srgbClr val="00B050"/>
                </a:solidFill>
              </a:rPr>
              <a:t>Architecture du Système Android</a:t>
            </a:r>
            <a:endParaRPr lang="fr-FR" b="1" dirty="0">
              <a:solidFill>
                <a:schemeClr val="bg1">
                  <a:lumMod val="95000"/>
                </a:schemeClr>
              </a:solidFill>
            </a:endParaRPr>
          </a:p>
        </p:txBody>
      </p:sp>
      <p:sp>
        <p:nvSpPr>
          <p:cNvPr id="6"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dirty="0" smtClean="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a:lnSpc>
                <a:spcPct val="150000"/>
              </a:lnSpc>
            </a:pPr>
            <a:r>
              <a:rPr lang="fr-FR" sz="1800" b="1" dirty="0" smtClean="0">
                <a:solidFill>
                  <a:schemeClr val="bg1">
                    <a:lumMod val="95000"/>
                  </a:schemeClr>
                </a:solidFill>
              </a:rPr>
              <a:t>Plate forme Android</a:t>
            </a:r>
          </a:p>
          <a:p>
            <a:pPr lvl="1">
              <a:lnSpc>
                <a:spcPct val="150000"/>
              </a:lnSpc>
            </a:pPr>
            <a:r>
              <a:rPr lang="fr-FR" sz="1200" dirty="0" smtClean="0">
                <a:solidFill>
                  <a:schemeClr val="bg1"/>
                </a:solidFill>
              </a:rPr>
              <a:t>Points  clés d’Android</a:t>
            </a:r>
          </a:p>
          <a:p>
            <a:pPr lvl="1">
              <a:lnSpc>
                <a:spcPct val="150000"/>
              </a:lnSpc>
            </a:pPr>
            <a:r>
              <a:rPr lang="fr-FR" sz="1200" dirty="0" smtClean="0">
                <a:solidFill>
                  <a:schemeClr val="bg1"/>
                </a:solidFill>
              </a:rPr>
              <a:t>Programmation Java</a:t>
            </a:r>
          </a:p>
          <a:p>
            <a:pPr lvl="1">
              <a:lnSpc>
                <a:spcPct val="150000"/>
              </a:lnSpc>
            </a:pPr>
            <a:r>
              <a:rPr lang="fr-FR" sz="1200" dirty="0" smtClean="0">
                <a:solidFill>
                  <a:schemeClr val="bg1"/>
                </a:solidFill>
              </a:rPr>
              <a:t>Historique des versions d’Android</a:t>
            </a:r>
          </a:p>
          <a:p>
            <a:pPr lvl="1">
              <a:lnSpc>
                <a:spcPct val="150000"/>
              </a:lnSpc>
            </a:pPr>
            <a:r>
              <a:rPr lang="fr-FR" sz="1200" dirty="0" smtClean="0">
                <a:solidFill>
                  <a:schemeClr val="bg1"/>
                </a:solidFill>
              </a:rPr>
              <a:t>Composants d’Android</a:t>
            </a:r>
          </a:p>
          <a:p>
            <a:pPr lvl="1">
              <a:lnSpc>
                <a:spcPct val="150000"/>
              </a:lnSpc>
            </a:pPr>
            <a:r>
              <a:rPr lang="fr-FR" sz="1200" dirty="0" smtClean="0">
                <a:solidFill>
                  <a:schemeClr val="bg1"/>
                </a:solidFill>
              </a:rPr>
              <a:t>Android et ses concurrents</a:t>
            </a:r>
          </a:p>
          <a:p>
            <a:pPr>
              <a:lnSpc>
                <a:spcPct val="150000"/>
              </a:lnSpc>
            </a:pPr>
            <a:r>
              <a:rPr lang="fr-FR" sz="1800" b="1" dirty="0" smtClean="0">
                <a:solidFill>
                  <a:schemeClr val="bg1">
                    <a:lumMod val="95000"/>
                  </a:schemeClr>
                </a:solidFill>
              </a:rPr>
              <a:t>Environnements de développement</a:t>
            </a:r>
          </a:p>
          <a:p>
            <a:pPr lvl="1">
              <a:lnSpc>
                <a:spcPct val="150000"/>
              </a:lnSpc>
            </a:pPr>
            <a:r>
              <a:rPr lang="fr-FR" sz="1200" dirty="0" smtClean="0">
                <a:solidFill>
                  <a:schemeClr val="bg1">
                    <a:lumMod val="95000"/>
                  </a:schemeClr>
                </a:solidFill>
              </a:rPr>
              <a:t>kit de développement Android</a:t>
            </a:r>
          </a:p>
          <a:p>
            <a:pPr lvl="1">
              <a:lnSpc>
                <a:spcPct val="150000"/>
              </a:lnSpc>
            </a:pPr>
            <a:r>
              <a:rPr lang="fr-FR" sz="1200" dirty="0" smtClean="0">
                <a:solidFill>
                  <a:schemeClr val="bg1">
                    <a:lumMod val="95000"/>
                  </a:schemeClr>
                </a:solidFill>
              </a:rPr>
              <a:t>Outils de développement du SDK </a:t>
            </a:r>
          </a:p>
          <a:p>
            <a:pPr lvl="1">
              <a:lnSpc>
                <a:spcPct val="150000"/>
              </a:lnSpc>
            </a:pPr>
            <a:r>
              <a:rPr lang="fr-FR" sz="1200" dirty="0" smtClean="0">
                <a:solidFill>
                  <a:schemeClr val="bg1">
                    <a:lumMod val="95000"/>
                  </a:schemeClr>
                </a:solidFill>
              </a:rPr>
              <a:t>Android Studio</a:t>
            </a:r>
          </a:p>
          <a:p>
            <a:pPr lvl="1">
              <a:lnSpc>
                <a:spcPct val="150000"/>
              </a:lnSpc>
            </a:pPr>
            <a:r>
              <a:rPr lang="fr-FR" sz="1200" dirty="0" smtClean="0">
                <a:solidFill>
                  <a:schemeClr val="bg1">
                    <a:lumMod val="95000"/>
                  </a:schemeClr>
                </a:solidFill>
              </a:rPr>
              <a:t>Eclipse </a:t>
            </a:r>
          </a:p>
        </p:txBody>
      </p:sp>
      <p:pic>
        <p:nvPicPr>
          <p:cNvPr id="8" name="Image 7"/>
          <p:cNvPicPr/>
          <p:nvPr/>
        </p:nvPicPr>
        <p:blipFill>
          <a:blip r:embed="rId3"/>
          <a:stretch>
            <a:fillRect/>
          </a:stretch>
        </p:blipFill>
        <p:spPr>
          <a:xfrm>
            <a:off x="0" y="836712"/>
            <a:ext cx="6039594" cy="5184576"/>
          </a:xfrm>
          <a:prstGeom prst="rect">
            <a:avLst/>
          </a:prstGeom>
        </p:spPr>
      </p:pic>
      <p:sp>
        <p:nvSpPr>
          <p:cNvPr id="9" name="Hexagone 8"/>
          <p:cNvSpPr/>
          <p:nvPr/>
        </p:nvSpPr>
        <p:spPr>
          <a:xfrm>
            <a:off x="5868144" y="5517232"/>
            <a:ext cx="314325" cy="409575"/>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b="1">
                <a:effectLst/>
                <a:ea typeface="Calibri"/>
                <a:cs typeface="Arial"/>
              </a:rPr>
              <a:t>1</a:t>
            </a:r>
            <a:endParaRPr lang="fr-FR" sz="1100">
              <a:effectLst/>
              <a:ea typeface="Calibri"/>
              <a:cs typeface="Arial"/>
            </a:endParaRPr>
          </a:p>
        </p:txBody>
      </p:sp>
      <p:sp>
        <p:nvSpPr>
          <p:cNvPr id="10" name="Hexagone 9"/>
          <p:cNvSpPr/>
          <p:nvPr/>
        </p:nvSpPr>
        <p:spPr>
          <a:xfrm>
            <a:off x="1115616" y="4005064"/>
            <a:ext cx="314325" cy="409575"/>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b="1">
                <a:effectLst/>
                <a:ea typeface="Calibri"/>
                <a:cs typeface="Arial"/>
              </a:rPr>
              <a:t>2</a:t>
            </a:r>
            <a:endParaRPr lang="fr-FR" sz="1100">
              <a:effectLst/>
              <a:ea typeface="Calibri"/>
              <a:cs typeface="Arial"/>
            </a:endParaRPr>
          </a:p>
        </p:txBody>
      </p:sp>
      <p:sp>
        <p:nvSpPr>
          <p:cNvPr id="11" name="Hexagone 10"/>
          <p:cNvSpPr/>
          <p:nvPr/>
        </p:nvSpPr>
        <p:spPr>
          <a:xfrm>
            <a:off x="5796136" y="3789040"/>
            <a:ext cx="314325" cy="409575"/>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b="1">
                <a:effectLst/>
                <a:ea typeface="Calibri"/>
                <a:cs typeface="Arial"/>
              </a:rPr>
              <a:t>3</a:t>
            </a:r>
            <a:endParaRPr lang="fr-FR" sz="1100">
              <a:effectLst/>
              <a:ea typeface="Calibri"/>
              <a:cs typeface="Arial"/>
            </a:endParaRPr>
          </a:p>
        </p:txBody>
      </p:sp>
      <p:sp>
        <p:nvSpPr>
          <p:cNvPr id="12" name="Hexagone 11"/>
          <p:cNvSpPr/>
          <p:nvPr/>
        </p:nvSpPr>
        <p:spPr>
          <a:xfrm>
            <a:off x="5796136" y="2060848"/>
            <a:ext cx="314325" cy="409575"/>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b="1">
                <a:effectLst/>
                <a:ea typeface="Calibri"/>
                <a:cs typeface="Arial"/>
              </a:rPr>
              <a:t>4</a:t>
            </a:r>
            <a:endParaRPr lang="fr-FR" sz="1100">
              <a:effectLst/>
              <a:ea typeface="Calibri"/>
              <a:cs typeface="Arial"/>
            </a:endParaRPr>
          </a:p>
        </p:txBody>
      </p:sp>
      <p:sp>
        <p:nvSpPr>
          <p:cNvPr id="13" name="Hexagone 12"/>
          <p:cNvSpPr/>
          <p:nvPr/>
        </p:nvSpPr>
        <p:spPr>
          <a:xfrm>
            <a:off x="5796136" y="908720"/>
            <a:ext cx="314325" cy="409575"/>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b="1">
                <a:effectLst/>
                <a:ea typeface="Calibri"/>
                <a:cs typeface="Arial"/>
              </a:rPr>
              <a:t>5</a:t>
            </a:r>
            <a:endParaRPr lang="fr-FR" sz="1100">
              <a:effectLst/>
              <a:ea typeface="Calibri"/>
              <a:cs typeface="Arial"/>
            </a:endParaRPr>
          </a:p>
        </p:txBody>
      </p:sp>
      <p:sp>
        <p:nvSpPr>
          <p:cNvPr id="5" name="Légende sans bordure 2 4"/>
          <p:cNvSpPr/>
          <p:nvPr/>
        </p:nvSpPr>
        <p:spPr>
          <a:xfrm>
            <a:off x="755576" y="6093296"/>
            <a:ext cx="3096344" cy="620688"/>
          </a:xfrm>
          <a:prstGeom prst="callout2">
            <a:avLst>
              <a:gd name="adj1" fmla="val 432"/>
              <a:gd name="adj2" fmla="val 33542"/>
              <a:gd name="adj3" fmla="val -115142"/>
              <a:gd name="adj4" fmla="val 19833"/>
              <a:gd name="adj5" fmla="val -268668"/>
              <a:gd name="adj6" fmla="val 177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fr-FR" dirty="0"/>
              <a:t>bibliothèques graphiques, multimédias ;</a:t>
            </a:r>
          </a:p>
        </p:txBody>
      </p:sp>
      <p:sp>
        <p:nvSpPr>
          <p:cNvPr id="15" name="Légende sans bordure 1 14"/>
          <p:cNvSpPr/>
          <p:nvPr/>
        </p:nvSpPr>
        <p:spPr>
          <a:xfrm>
            <a:off x="4211960" y="6165304"/>
            <a:ext cx="4680520" cy="576064"/>
          </a:xfrm>
          <a:prstGeom prst="callout1">
            <a:avLst>
              <a:gd name="adj1" fmla="val -1092"/>
              <a:gd name="adj2" fmla="val 36946"/>
              <a:gd name="adj3" fmla="val -69381"/>
              <a:gd name="adj4" fmla="val 3785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noyau Linux </a:t>
            </a:r>
            <a:r>
              <a:rPr lang="fr-FR" dirty="0" smtClean="0"/>
              <a:t>: des </a:t>
            </a:r>
            <a:r>
              <a:rPr lang="fr-FR" dirty="0"/>
              <a:t>caractéristiques </a:t>
            </a:r>
            <a:r>
              <a:rPr lang="fr-FR" dirty="0" smtClean="0"/>
              <a:t>multitâches, sécurité, mémoire, </a:t>
            </a:r>
            <a:r>
              <a:rPr lang="fr-FR" dirty="0" err="1" smtClean="0"/>
              <a:t>drivres</a:t>
            </a:r>
            <a:r>
              <a:rPr lang="fr-FR" dirty="0" smtClean="0"/>
              <a:t>.</a:t>
            </a:r>
            <a:endParaRPr lang="fr-FR" dirty="0"/>
          </a:p>
        </p:txBody>
      </p:sp>
      <p:sp>
        <p:nvSpPr>
          <p:cNvPr id="16" name="Légende sans bordure 1 15"/>
          <p:cNvSpPr/>
          <p:nvPr/>
        </p:nvSpPr>
        <p:spPr>
          <a:xfrm>
            <a:off x="6228184" y="4293096"/>
            <a:ext cx="2664296" cy="864096"/>
          </a:xfrm>
          <a:prstGeom prst="callout1">
            <a:avLst>
              <a:gd name="adj1" fmla="val 28226"/>
              <a:gd name="adj2" fmla="val -867"/>
              <a:gd name="adj3" fmla="val -10695"/>
              <a:gd name="adj4" fmla="val -7334"/>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machine virtuelle Java adaptée : la </a:t>
            </a:r>
            <a:r>
              <a:rPr lang="fr-FR" dirty="0" err="1"/>
              <a:t>Dalvik</a:t>
            </a:r>
            <a:r>
              <a:rPr lang="fr-FR" dirty="0"/>
              <a:t> Virtual Machine </a:t>
            </a:r>
            <a:endParaRPr lang="fr-FR" dirty="0">
              <a:ln>
                <a:solidFill>
                  <a:schemeClr val="bg2">
                    <a:lumMod val="50000"/>
                  </a:schemeClr>
                </a:solidFill>
              </a:ln>
            </a:endParaRPr>
          </a:p>
        </p:txBody>
      </p:sp>
      <p:sp>
        <p:nvSpPr>
          <p:cNvPr id="17" name="Légende sans bordure 1 16"/>
          <p:cNvSpPr/>
          <p:nvPr/>
        </p:nvSpPr>
        <p:spPr>
          <a:xfrm>
            <a:off x="6300192" y="2492896"/>
            <a:ext cx="2664296" cy="1440160"/>
          </a:xfrm>
          <a:prstGeom prst="callout1">
            <a:avLst>
              <a:gd name="adj1" fmla="val 45284"/>
              <a:gd name="adj2" fmla="val -137"/>
              <a:gd name="adj3" fmla="val -3114"/>
              <a:gd name="adj4" fmla="val -10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fonctionnalités </a:t>
            </a:r>
            <a:r>
              <a:rPr lang="fr-FR" dirty="0"/>
              <a:t>de gestion de fenêtres, de téléphonie, de gestion de contenu... ;</a:t>
            </a:r>
          </a:p>
        </p:txBody>
      </p:sp>
      <p:sp>
        <p:nvSpPr>
          <p:cNvPr id="18" name="Légende sans bordure 1 17"/>
          <p:cNvSpPr/>
          <p:nvPr/>
        </p:nvSpPr>
        <p:spPr>
          <a:xfrm>
            <a:off x="6300192" y="1124744"/>
            <a:ext cx="2664296" cy="1080120"/>
          </a:xfrm>
          <a:prstGeom prst="callout1">
            <a:avLst>
              <a:gd name="adj1" fmla="val 42077"/>
              <a:gd name="adj2" fmla="val -137"/>
              <a:gd name="adj3" fmla="val 17734"/>
              <a:gd name="adj4" fmla="val -8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t>des applications dont un navigateur web, une gestion des contacts, un calendrier…</a:t>
            </a:r>
          </a:p>
        </p:txBody>
      </p:sp>
    </p:spTree>
    <p:extLst>
      <p:ext uri="{BB962C8B-B14F-4D97-AF65-F5344CB8AC3E}">
        <p14:creationId xmlns:p14="http://schemas.microsoft.com/office/powerpoint/2010/main" val="138954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4088170" cy="461665"/>
          </a:xfrm>
          <a:prstGeom prst="rect">
            <a:avLst/>
          </a:prstGeom>
        </p:spPr>
        <p:txBody>
          <a:bodyPr wrap="none">
            <a:spAutoFit/>
          </a:bodyPr>
          <a:lstStyle/>
          <a:p>
            <a:r>
              <a:rPr lang="fr-FR" sz="2400" b="1" dirty="0">
                <a:solidFill>
                  <a:srgbClr val="00B050"/>
                </a:solidFill>
              </a:rPr>
              <a:t>kit de développement Android</a:t>
            </a:r>
          </a:p>
        </p:txBody>
      </p:sp>
      <p:sp>
        <p:nvSpPr>
          <p:cNvPr id="9" name="Rectangle 8"/>
          <p:cNvSpPr/>
          <p:nvPr/>
        </p:nvSpPr>
        <p:spPr>
          <a:xfrm>
            <a:off x="2843809" y="1556792"/>
            <a:ext cx="6192688" cy="4616648"/>
          </a:xfrm>
          <a:prstGeom prst="rect">
            <a:avLst/>
          </a:prstGeom>
        </p:spPr>
        <p:txBody>
          <a:bodyPr wrap="square">
            <a:spAutoFit/>
          </a:bodyPr>
          <a:lstStyle/>
          <a:p>
            <a:pPr>
              <a:lnSpc>
                <a:spcPct val="150000"/>
              </a:lnSpc>
            </a:pPr>
            <a:r>
              <a:rPr lang="fr-FR" sz="2000" b="1" dirty="0" smtClean="0">
                <a:solidFill>
                  <a:schemeClr val="tx2"/>
                </a:solidFill>
              </a:rPr>
              <a:t>Android</a:t>
            </a:r>
            <a:r>
              <a:rPr lang="fr-FR" sz="2000" b="1" dirty="0" smtClean="0">
                <a:solidFill>
                  <a:srgbClr val="00B050"/>
                </a:solidFill>
              </a:rPr>
              <a:t> </a:t>
            </a:r>
            <a:r>
              <a:rPr lang="fr-FR" sz="2000" dirty="0" smtClean="0"/>
              <a:t>Software </a:t>
            </a:r>
            <a:r>
              <a:rPr lang="fr-FR" sz="2000" dirty="0" err="1"/>
              <a:t>Development</a:t>
            </a:r>
            <a:r>
              <a:rPr lang="fr-FR" sz="2000" dirty="0"/>
              <a:t> </a:t>
            </a:r>
            <a:r>
              <a:rPr lang="fr-FR" sz="2000" dirty="0" err="1"/>
              <a:t>Toolkit</a:t>
            </a:r>
            <a:r>
              <a:rPr lang="fr-FR" sz="2000" dirty="0"/>
              <a:t> :</a:t>
            </a:r>
            <a:r>
              <a:rPr lang="fr-FR" sz="2000" dirty="0" smtClean="0"/>
              <a:t> </a:t>
            </a:r>
            <a:r>
              <a:rPr lang="fr-FR" sz="2000" dirty="0" smtClean="0">
                <a:solidFill>
                  <a:schemeClr val="tx2"/>
                </a:solidFill>
              </a:rPr>
              <a:t>SDK</a:t>
            </a:r>
            <a:r>
              <a:rPr lang="fr-FR" sz="2000" dirty="0" smtClean="0"/>
              <a:t>. </a:t>
            </a:r>
          </a:p>
          <a:p>
            <a:pPr marL="285750" indent="-285750">
              <a:lnSpc>
                <a:spcPct val="150000"/>
              </a:lnSpc>
              <a:buFont typeface="Arial" panose="020B0604020202020204" pitchFamily="34" charset="0"/>
              <a:buChar char="•"/>
            </a:pPr>
            <a:r>
              <a:rPr lang="fr-FR" sz="2000" dirty="0" smtClean="0"/>
              <a:t>C’ </a:t>
            </a:r>
            <a:r>
              <a:rPr lang="fr-FR" sz="2000" dirty="0"/>
              <a:t>est un ensemble d’outils qui permet aux </a:t>
            </a:r>
            <a:r>
              <a:rPr lang="fr-FR" sz="2000" dirty="0" smtClean="0"/>
              <a:t>développeurs </a:t>
            </a:r>
            <a:r>
              <a:rPr lang="fr-FR" sz="2000" dirty="0"/>
              <a:t>et aux entreprises de créer des applications</a:t>
            </a:r>
            <a:r>
              <a:rPr lang="fr-FR" sz="2000" dirty="0" smtClean="0"/>
              <a:t>.</a:t>
            </a:r>
          </a:p>
          <a:p>
            <a:pPr marL="285750" indent="-285750">
              <a:lnSpc>
                <a:spcPct val="150000"/>
              </a:lnSpc>
              <a:buFont typeface="Arial" panose="020B0604020202020204" pitchFamily="34" charset="0"/>
              <a:buChar char="•"/>
            </a:pPr>
            <a:r>
              <a:rPr lang="fr-FR" sz="2000" dirty="0" smtClean="0"/>
              <a:t>Il est </a:t>
            </a:r>
            <a:r>
              <a:rPr lang="fr-FR" sz="2000" dirty="0"/>
              <a:t>composé de plusieurs </a:t>
            </a:r>
            <a:r>
              <a:rPr lang="fr-FR" sz="2000" dirty="0" smtClean="0"/>
              <a:t>éléments:</a:t>
            </a:r>
          </a:p>
          <a:p>
            <a:pPr marL="742950" lvl="1" indent="-285750">
              <a:lnSpc>
                <a:spcPct val="200000"/>
              </a:lnSpc>
              <a:buFont typeface="Wingdings" panose="05000000000000000000" pitchFamily="2" charset="2"/>
              <a:buChar char="ü"/>
            </a:pPr>
            <a:r>
              <a:rPr lang="fr-FR" b="1" dirty="0" smtClean="0"/>
              <a:t>API </a:t>
            </a:r>
            <a:r>
              <a:rPr lang="fr-FR" b="1" dirty="0"/>
              <a:t>(interfaces de programmation) ;</a:t>
            </a:r>
          </a:p>
          <a:p>
            <a:pPr marL="742950" lvl="1" indent="-285750">
              <a:lnSpc>
                <a:spcPct val="200000"/>
              </a:lnSpc>
              <a:buFont typeface="Wingdings" panose="05000000000000000000" pitchFamily="2" charset="2"/>
              <a:buChar char="ü"/>
            </a:pPr>
            <a:r>
              <a:rPr lang="fr-FR" b="1" dirty="0" smtClean="0"/>
              <a:t>exemples </a:t>
            </a:r>
            <a:r>
              <a:rPr lang="fr-FR" b="1" dirty="0"/>
              <a:t>de code ;</a:t>
            </a:r>
          </a:p>
          <a:p>
            <a:pPr marL="742950" lvl="1" indent="-285750">
              <a:lnSpc>
                <a:spcPct val="200000"/>
              </a:lnSpc>
              <a:buFont typeface="Wingdings" panose="05000000000000000000" pitchFamily="2" charset="2"/>
              <a:buChar char="ü"/>
            </a:pPr>
            <a:r>
              <a:rPr lang="fr-FR" b="1" dirty="0" smtClean="0"/>
              <a:t>documentation </a:t>
            </a:r>
            <a:r>
              <a:rPr lang="fr-FR" b="1" dirty="0"/>
              <a:t>;</a:t>
            </a:r>
          </a:p>
          <a:p>
            <a:pPr marL="742950" lvl="1" indent="-285750">
              <a:lnSpc>
                <a:spcPct val="200000"/>
              </a:lnSpc>
              <a:buFont typeface="Wingdings" panose="05000000000000000000" pitchFamily="2" charset="2"/>
              <a:buChar char="ü"/>
            </a:pPr>
            <a:r>
              <a:rPr lang="fr-FR" b="1" dirty="0" smtClean="0"/>
              <a:t>outils </a:t>
            </a:r>
            <a:r>
              <a:rPr lang="fr-FR" b="1" dirty="0"/>
              <a:t>– parmi lesquels un émulateur</a:t>
            </a:r>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2685387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0"/>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461665"/>
          </a:xfrm>
          <a:prstGeom prst="rect">
            <a:avLst/>
          </a:prstGeom>
        </p:spPr>
        <p:txBody>
          <a:bodyPr wrap="square">
            <a:spAutoFit/>
          </a:bodyPr>
          <a:lstStyle/>
          <a:p>
            <a:r>
              <a:rPr lang="fr-FR" sz="2400" b="1" dirty="0" smtClean="0">
                <a:solidFill>
                  <a:srgbClr val="00B050"/>
                </a:solidFill>
              </a:rPr>
              <a:t>Outils de </a:t>
            </a:r>
            <a:r>
              <a:rPr lang="fr-FR" sz="2400" b="1" dirty="0">
                <a:solidFill>
                  <a:srgbClr val="00B050"/>
                </a:solidFill>
              </a:rPr>
              <a:t>développement du </a:t>
            </a:r>
            <a:r>
              <a:rPr lang="fr-FR" sz="2400" b="1" dirty="0" smtClean="0">
                <a:solidFill>
                  <a:srgbClr val="00B050"/>
                </a:solidFill>
              </a:rPr>
              <a:t>SDK </a:t>
            </a:r>
            <a:endParaRPr lang="fr-FR" sz="2400" b="1" dirty="0">
              <a:solidFill>
                <a:srgbClr val="00B050"/>
              </a:solidFill>
            </a:endParaRPr>
          </a:p>
        </p:txBody>
      </p:sp>
      <p:sp>
        <p:nvSpPr>
          <p:cNvPr id="9" name="Rectangle 8"/>
          <p:cNvSpPr/>
          <p:nvPr/>
        </p:nvSpPr>
        <p:spPr>
          <a:xfrm>
            <a:off x="2771800" y="1412776"/>
            <a:ext cx="5832648" cy="2446824"/>
          </a:xfrm>
          <a:prstGeom prst="rect">
            <a:avLst/>
          </a:prstGeom>
        </p:spPr>
        <p:txBody>
          <a:bodyPr wrap="square">
            <a:spAutoFit/>
          </a:bodyPr>
          <a:lstStyle/>
          <a:p>
            <a:pPr marL="342900" indent="-342900">
              <a:lnSpc>
                <a:spcPct val="150000"/>
              </a:lnSpc>
              <a:buFont typeface="Wingdings" panose="05000000000000000000" pitchFamily="2" charset="2"/>
              <a:buChar char="§"/>
            </a:pPr>
            <a:r>
              <a:rPr lang="fr-FR" sz="2400" b="1" dirty="0"/>
              <a:t>propose une boîte à outils complète pour les tâches </a:t>
            </a:r>
            <a:r>
              <a:rPr lang="fr-FR" sz="2400" b="1" dirty="0" smtClean="0"/>
              <a:t>de:</a:t>
            </a:r>
          </a:p>
          <a:p>
            <a:pPr marL="800100" lvl="1" indent="-342900">
              <a:lnSpc>
                <a:spcPct val="150000"/>
              </a:lnSpc>
              <a:buFont typeface="Wingdings" panose="05000000000000000000" pitchFamily="2" charset="2"/>
              <a:buChar char="§"/>
            </a:pPr>
            <a:r>
              <a:rPr lang="fr-FR" b="1" dirty="0" smtClean="0">
                <a:solidFill>
                  <a:srgbClr val="FF0000"/>
                </a:solidFill>
              </a:rPr>
              <a:t>compilation</a:t>
            </a:r>
            <a:r>
              <a:rPr lang="fr-FR" b="1" dirty="0">
                <a:solidFill>
                  <a:srgbClr val="FF0000"/>
                </a:solidFill>
              </a:rPr>
              <a:t>, </a:t>
            </a:r>
            <a:endParaRPr lang="fr-FR" b="1" dirty="0" smtClean="0">
              <a:solidFill>
                <a:srgbClr val="FF0000"/>
              </a:solidFill>
            </a:endParaRPr>
          </a:p>
          <a:p>
            <a:pPr marL="800100" lvl="1" indent="-342900">
              <a:lnSpc>
                <a:spcPct val="150000"/>
              </a:lnSpc>
              <a:buFont typeface="Wingdings" panose="05000000000000000000" pitchFamily="2" charset="2"/>
              <a:buChar char="§"/>
            </a:pPr>
            <a:r>
              <a:rPr lang="fr-FR" b="1" dirty="0" smtClean="0">
                <a:solidFill>
                  <a:srgbClr val="FF0000"/>
                </a:solidFill>
              </a:rPr>
              <a:t>débogage</a:t>
            </a:r>
            <a:r>
              <a:rPr lang="fr-FR" b="1" dirty="0">
                <a:solidFill>
                  <a:srgbClr val="FF0000"/>
                </a:solidFill>
              </a:rPr>
              <a:t>, </a:t>
            </a:r>
            <a:endParaRPr lang="fr-FR" b="1" dirty="0" smtClean="0">
              <a:solidFill>
                <a:srgbClr val="FF0000"/>
              </a:solidFill>
            </a:endParaRPr>
          </a:p>
          <a:p>
            <a:pPr marL="800100" lvl="1" indent="-342900">
              <a:lnSpc>
                <a:spcPct val="150000"/>
              </a:lnSpc>
              <a:buFont typeface="Wingdings" panose="05000000000000000000" pitchFamily="2" charset="2"/>
              <a:buChar char="§"/>
            </a:pPr>
            <a:r>
              <a:rPr lang="fr-FR" b="1" dirty="0" smtClean="0">
                <a:solidFill>
                  <a:srgbClr val="FF0000"/>
                </a:solidFill>
              </a:rPr>
              <a:t>signature </a:t>
            </a:r>
            <a:r>
              <a:rPr lang="fr-FR" b="1" dirty="0">
                <a:solidFill>
                  <a:srgbClr val="FF0000"/>
                </a:solidFill>
              </a:rPr>
              <a:t>de votre application, etc. </a:t>
            </a:r>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2637472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Références </a:t>
            </a:r>
            <a:endParaRPr lang="fr-FR" dirty="0">
              <a:solidFill>
                <a:schemeClr val="bg1"/>
              </a:solidFill>
            </a:endParaRPr>
          </a:p>
        </p:txBody>
      </p:sp>
      <p:sp>
        <p:nvSpPr>
          <p:cNvPr id="3" name="Espace réservé du contenu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a:bodyPr>
          <a:lstStyle/>
          <a:p>
            <a:r>
              <a:rPr lang="fr-FR" sz="2400" dirty="0">
                <a:solidFill>
                  <a:srgbClr val="66FF33"/>
                </a:solidFill>
                <a:hlinkClick r:id="rId2"/>
              </a:rPr>
              <a:t>https://</a:t>
            </a:r>
            <a:r>
              <a:rPr lang="fr-FR" sz="2400" dirty="0" smtClean="0">
                <a:solidFill>
                  <a:srgbClr val="66FF33"/>
                </a:solidFill>
                <a:hlinkClick r:id="rId2"/>
              </a:rPr>
              <a:t>developer.android.com/guide</a:t>
            </a:r>
            <a:endParaRPr lang="fr-FR" sz="2400" dirty="0" smtClean="0">
              <a:solidFill>
                <a:srgbClr val="66FF33"/>
              </a:solidFill>
            </a:endParaRPr>
          </a:p>
          <a:p>
            <a:r>
              <a:rPr lang="fr-FR" sz="2400" dirty="0" smtClean="0">
                <a:solidFill>
                  <a:schemeClr val="bg1"/>
                </a:solidFill>
              </a:rPr>
              <a:t>Programmation Android : De </a:t>
            </a:r>
            <a:r>
              <a:rPr lang="fr-FR" sz="2400" dirty="0">
                <a:solidFill>
                  <a:schemeClr val="bg1"/>
                </a:solidFill>
              </a:rPr>
              <a:t>la conception au déploiement </a:t>
            </a:r>
            <a:r>
              <a:rPr lang="fr-FR" sz="2400" dirty="0" smtClean="0">
                <a:solidFill>
                  <a:schemeClr val="bg1"/>
                </a:solidFill>
              </a:rPr>
              <a:t>avec </a:t>
            </a:r>
            <a:r>
              <a:rPr lang="fr-FR" sz="2400" dirty="0">
                <a:solidFill>
                  <a:schemeClr val="bg1"/>
                </a:solidFill>
              </a:rPr>
              <a:t>le SDK Google Android 2, </a:t>
            </a:r>
            <a:endParaRPr lang="fr-FR" sz="2400" dirty="0" smtClean="0">
              <a:solidFill>
                <a:schemeClr val="bg1"/>
              </a:solidFill>
            </a:endParaRPr>
          </a:p>
          <a:p>
            <a:pPr marL="400050" lvl="1" indent="0">
              <a:buNone/>
            </a:pPr>
            <a:r>
              <a:rPr lang="fr-FR" sz="2000" dirty="0" smtClean="0">
                <a:solidFill>
                  <a:schemeClr val="bg1"/>
                </a:solidFill>
              </a:rPr>
              <a:t>Damien Guignard, Julien Chable, Emmanuel </a:t>
            </a:r>
            <a:r>
              <a:rPr lang="fr-FR" sz="2000" dirty="0" err="1" smtClean="0">
                <a:solidFill>
                  <a:schemeClr val="bg1"/>
                </a:solidFill>
              </a:rPr>
              <a:t>Robles</a:t>
            </a:r>
            <a:r>
              <a:rPr lang="fr-FR" sz="2000" dirty="0" smtClean="0">
                <a:solidFill>
                  <a:schemeClr val="bg1"/>
                </a:solidFill>
              </a:rPr>
              <a:t>,</a:t>
            </a:r>
          </a:p>
          <a:p>
            <a:pPr lvl="1" indent="-342900"/>
            <a:endParaRPr lang="fr-FR" sz="2000" dirty="0" smtClean="0">
              <a:solidFill>
                <a:schemeClr val="bg1"/>
              </a:solidFill>
            </a:endParaRPr>
          </a:p>
          <a:p>
            <a:r>
              <a:rPr lang="fr-FR" sz="2400" dirty="0" err="1">
                <a:solidFill>
                  <a:schemeClr val="bg1"/>
                </a:solidFill>
              </a:rPr>
              <a:t>Beginning</a:t>
            </a:r>
            <a:r>
              <a:rPr lang="fr-FR" sz="2400" dirty="0">
                <a:solidFill>
                  <a:schemeClr val="bg1"/>
                </a:solidFill>
              </a:rPr>
              <a:t> Android  </a:t>
            </a:r>
            <a:r>
              <a:rPr lang="fr-FR" sz="2400" dirty="0" err="1">
                <a:solidFill>
                  <a:schemeClr val="bg1"/>
                </a:solidFill>
              </a:rPr>
              <a:t>Programming</a:t>
            </a:r>
            <a:r>
              <a:rPr lang="fr-FR" sz="2400" dirty="0">
                <a:solidFill>
                  <a:schemeClr val="bg1"/>
                </a:solidFill>
              </a:rPr>
              <a:t>: </a:t>
            </a:r>
            <a:r>
              <a:rPr lang="fr-FR" sz="2400" dirty="0" err="1">
                <a:solidFill>
                  <a:schemeClr val="bg1"/>
                </a:solidFill>
              </a:rPr>
              <a:t>Develop</a:t>
            </a:r>
            <a:r>
              <a:rPr lang="fr-FR" sz="2400" dirty="0">
                <a:solidFill>
                  <a:schemeClr val="bg1"/>
                </a:solidFill>
              </a:rPr>
              <a:t> </a:t>
            </a:r>
            <a:r>
              <a:rPr lang="fr-FR" sz="2400" dirty="0" smtClean="0">
                <a:solidFill>
                  <a:schemeClr val="bg1"/>
                </a:solidFill>
              </a:rPr>
              <a:t>and Design</a:t>
            </a:r>
            <a:endParaRPr lang="fr-FR" sz="2400" dirty="0">
              <a:solidFill>
                <a:schemeClr val="bg1"/>
              </a:solidFill>
            </a:endParaRPr>
          </a:p>
          <a:p>
            <a:pPr marL="400050" lvl="1" indent="0">
              <a:buNone/>
            </a:pPr>
            <a:r>
              <a:rPr lang="en-US" sz="2000" dirty="0">
                <a:solidFill>
                  <a:schemeClr val="bg1"/>
                </a:solidFill>
              </a:rPr>
              <a:t>Kevin grant and Chris </a:t>
            </a:r>
            <a:r>
              <a:rPr lang="en-US" sz="2000" dirty="0" err="1">
                <a:solidFill>
                  <a:schemeClr val="bg1"/>
                </a:solidFill>
              </a:rPr>
              <a:t>Haseman</a:t>
            </a:r>
            <a:r>
              <a:rPr lang="en-US" sz="2000" dirty="0">
                <a:solidFill>
                  <a:schemeClr val="bg1"/>
                </a:solidFill>
              </a:rPr>
              <a:t>, </a:t>
            </a:r>
            <a:r>
              <a:rPr lang="en-US" sz="2000" dirty="0" smtClean="0">
                <a:solidFill>
                  <a:schemeClr val="bg1"/>
                </a:solidFill>
              </a:rPr>
              <a:t>2014</a:t>
            </a:r>
            <a:endParaRPr lang="fr-FR" sz="2000" dirty="0" smtClean="0">
              <a:solidFill>
                <a:schemeClr val="bg1"/>
              </a:solidFill>
            </a:endParaRPr>
          </a:p>
          <a:p>
            <a:r>
              <a:rPr lang="fr-FR" sz="2800" dirty="0" smtClean="0">
                <a:solidFill>
                  <a:schemeClr val="bg1"/>
                </a:solidFill>
                <a:hlinkClick r:id="rId3"/>
              </a:rPr>
              <a:t>https</a:t>
            </a:r>
            <a:r>
              <a:rPr lang="fr-FR" sz="2800" dirty="0">
                <a:solidFill>
                  <a:schemeClr val="bg1"/>
                </a:solidFill>
                <a:hlinkClick r:id="rId3"/>
              </a:rPr>
              <a:t>://</a:t>
            </a:r>
            <a:r>
              <a:rPr lang="fr-FR" sz="2800" dirty="0" smtClean="0">
                <a:solidFill>
                  <a:schemeClr val="bg1"/>
                </a:solidFill>
                <a:hlinkClick r:id="rId3"/>
              </a:rPr>
              <a:t>developer.android.com/courses</a:t>
            </a:r>
            <a:endParaRPr lang="fr-FR" sz="2800" dirty="0" smtClean="0">
              <a:solidFill>
                <a:schemeClr val="bg1"/>
              </a:solidFill>
            </a:endParaRPr>
          </a:p>
          <a:p>
            <a:r>
              <a:rPr lang="fr-FR" sz="2400" dirty="0" smtClean="0">
                <a:solidFill>
                  <a:schemeClr val="bg1"/>
                </a:solidFill>
                <a:hlinkClick r:id="rId4"/>
              </a:rPr>
              <a:t>https</a:t>
            </a:r>
            <a:r>
              <a:rPr lang="fr-FR" sz="2400" dirty="0">
                <a:solidFill>
                  <a:schemeClr val="bg1"/>
                </a:solidFill>
                <a:hlinkClick r:id="rId4"/>
              </a:rPr>
              <a:t>://</a:t>
            </a:r>
            <a:r>
              <a:rPr lang="fr-FR" sz="2400" dirty="0" smtClean="0">
                <a:solidFill>
                  <a:schemeClr val="bg1"/>
                </a:solidFill>
                <a:hlinkClick r:id="rId4"/>
              </a:rPr>
              <a:t>developer.android.com/courses/fundamentals-training/overview-v2</a:t>
            </a:r>
            <a:endParaRPr lang="fr-FR" sz="2400" dirty="0" smtClean="0">
              <a:solidFill>
                <a:schemeClr val="bg1"/>
              </a:solidFill>
            </a:endParaRPr>
          </a:p>
          <a:p>
            <a:endParaRPr lang="fr-FR" sz="2400" dirty="0" smtClean="0">
              <a:solidFill>
                <a:schemeClr val="bg1"/>
              </a:solidFill>
            </a:endParaRPr>
          </a:p>
        </p:txBody>
      </p:sp>
    </p:spTree>
    <p:extLst>
      <p:ext uri="{BB962C8B-B14F-4D97-AF65-F5344CB8AC3E}">
        <p14:creationId xmlns:p14="http://schemas.microsoft.com/office/powerpoint/2010/main" val="268900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5419"/>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461665"/>
          </a:xfrm>
          <a:prstGeom prst="rect">
            <a:avLst/>
          </a:prstGeom>
        </p:spPr>
        <p:txBody>
          <a:bodyPr wrap="square">
            <a:spAutoFit/>
          </a:bodyPr>
          <a:lstStyle/>
          <a:p>
            <a:r>
              <a:rPr lang="fr-FR" sz="2400" b="1" dirty="0" smtClean="0">
                <a:solidFill>
                  <a:srgbClr val="00B050"/>
                </a:solidFill>
              </a:rPr>
              <a:t>Outils de </a:t>
            </a:r>
            <a:r>
              <a:rPr lang="fr-FR" sz="2400" b="1" dirty="0">
                <a:solidFill>
                  <a:srgbClr val="00B050"/>
                </a:solidFill>
              </a:rPr>
              <a:t>développement du </a:t>
            </a:r>
            <a:r>
              <a:rPr lang="fr-FR" sz="2400" b="1" dirty="0" smtClean="0">
                <a:solidFill>
                  <a:srgbClr val="00B050"/>
                </a:solidFill>
              </a:rPr>
              <a:t>SDK </a:t>
            </a:r>
            <a:endParaRPr lang="fr-FR" sz="2400" b="1" dirty="0">
              <a:solidFill>
                <a:srgbClr val="00B050"/>
              </a:solidFill>
            </a:endParaRPr>
          </a:p>
        </p:txBody>
      </p:sp>
      <p:sp>
        <p:nvSpPr>
          <p:cNvPr id="9" name="Rectangle 8"/>
          <p:cNvSpPr/>
          <p:nvPr/>
        </p:nvSpPr>
        <p:spPr>
          <a:xfrm>
            <a:off x="2771800" y="1412776"/>
            <a:ext cx="5832648" cy="3970318"/>
          </a:xfrm>
          <a:prstGeom prst="rect">
            <a:avLst/>
          </a:prstGeom>
        </p:spPr>
        <p:txBody>
          <a:bodyPr wrap="square">
            <a:spAutoFit/>
          </a:bodyPr>
          <a:lstStyle/>
          <a:p>
            <a:pPr marL="342900" indent="-342900">
              <a:lnSpc>
                <a:spcPct val="150000"/>
              </a:lnSpc>
              <a:buFont typeface="Wingdings" panose="05000000000000000000" pitchFamily="2" charset="2"/>
              <a:buChar char="§"/>
            </a:pPr>
            <a:r>
              <a:rPr lang="fr-FR" sz="2800" dirty="0"/>
              <a:t>Android </a:t>
            </a:r>
            <a:r>
              <a:rPr lang="fr-FR" sz="2800" dirty="0" err="1"/>
              <a:t>debug</a:t>
            </a:r>
            <a:r>
              <a:rPr lang="fr-FR" sz="2800" dirty="0"/>
              <a:t> </a:t>
            </a:r>
            <a:r>
              <a:rPr lang="fr-FR" sz="2800" dirty="0" smtClean="0"/>
              <a:t>bridge:</a:t>
            </a:r>
            <a:r>
              <a:rPr lang="fr-FR" sz="2800" dirty="0"/>
              <a:t> </a:t>
            </a:r>
            <a:r>
              <a:rPr lang="fr-FR" sz="2800" dirty="0" smtClean="0"/>
              <a:t> </a:t>
            </a:r>
            <a:r>
              <a:rPr lang="fr-FR" sz="2800" dirty="0" err="1" smtClean="0">
                <a:solidFill>
                  <a:schemeClr val="tx2"/>
                </a:solidFill>
              </a:rPr>
              <a:t>adb</a:t>
            </a:r>
            <a:endParaRPr lang="fr-FR" sz="2800" dirty="0" smtClean="0">
              <a:solidFill>
                <a:schemeClr val="tx2"/>
              </a:solidFill>
            </a:endParaRPr>
          </a:p>
          <a:p>
            <a:pPr marL="800100" lvl="1" indent="-342900">
              <a:lnSpc>
                <a:spcPct val="150000"/>
              </a:lnSpc>
              <a:buFont typeface="Arial" panose="020B0604020202020204" pitchFamily="34" charset="0"/>
              <a:buChar char="•"/>
            </a:pPr>
            <a:endParaRPr lang="fr-FR" sz="2000" dirty="0" smtClean="0"/>
          </a:p>
          <a:p>
            <a:pPr marL="800100" lvl="1" indent="-342900">
              <a:lnSpc>
                <a:spcPct val="150000"/>
              </a:lnSpc>
              <a:buFont typeface="Arial" panose="020B0604020202020204" pitchFamily="34" charset="0"/>
              <a:buChar char="•"/>
            </a:pPr>
            <a:r>
              <a:rPr lang="fr-FR" sz="2000" dirty="0" smtClean="0"/>
              <a:t>permet </a:t>
            </a:r>
            <a:r>
              <a:rPr lang="fr-FR" sz="2000" dirty="0"/>
              <a:t>de connecter un appareil Android virtuel ou réel, </a:t>
            </a:r>
            <a:endParaRPr lang="fr-FR" sz="2000" dirty="0" smtClean="0"/>
          </a:p>
          <a:p>
            <a:pPr marL="800100" lvl="1" indent="-342900">
              <a:lnSpc>
                <a:spcPct val="150000"/>
              </a:lnSpc>
              <a:buFont typeface="Arial" panose="020B0604020202020204" pitchFamily="34" charset="0"/>
              <a:buChar char="•"/>
            </a:pPr>
            <a:endParaRPr lang="fr-FR" sz="2000" dirty="0" smtClean="0"/>
          </a:p>
          <a:p>
            <a:pPr marL="800100" lvl="1" indent="-342900">
              <a:lnSpc>
                <a:spcPct val="150000"/>
              </a:lnSpc>
              <a:buFont typeface="Arial" panose="020B0604020202020204" pitchFamily="34" charset="0"/>
              <a:buChar char="•"/>
            </a:pPr>
            <a:r>
              <a:rPr lang="fr-FR" sz="2000" dirty="0" smtClean="0"/>
              <a:t>gérer </a:t>
            </a:r>
            <a:r>
              <a:rPr lang="fr-FR" sz="2000" dirty="0"/>
              <a:t>le périphérique ou de déboguer votre application</a:t>
            </a:r>
            <a:r>
              <a:rPr lang="fr-FR" sz="2000" dirty="0" smtClean="0"/>
              <a:t>.</a:t>
            </a:r>
          </a:p>
          <a:p>
            <a:pPr lvl="1">
              <a:lnSpc>
                <a:spcPct val="150000"/>
              </a:lnSpc>
            </a:pPr>
            <a:endParaRPr lang="fr-FR" sz="2000" dirty="0">
              <a:solidFill>
                <a:srgbClr val="FF0000"/>
              </a:solidFill>
            </a:endParaRPr>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3410459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5419"/>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461665"/>
          </a:xfrm>
          <a:prstGeom prst="rect">
            <a:avLst/>
          </a:prstGeom>
        </p:spPr>
        <p:txBody>
          <a:bodyPr wrap="square">
            <a:spAutoFit/>
          </a:bodyPr>
          <a:lstStyle/>
          <a:p>
            <a:r>
              <a:rPr lang="fr-FR" sz="2400" b="1" dirty="0" smtClean="0">
                <a:solidFill>
                  <a:srgbClr val="00B050"/>
                </a:solidFill>
              </a:rPr>
              <a:t>Outils de </a:t>
            </a:r>
            <a:r>
              <a:rPr lang="fr-FR" sz="2400" b="1" dirty="0">
                <a:solidFill>
                  <a:srgbClr val="00B050"/>
                </a:solidFill>
              </a:rPr>
              <a:t>développement du </a:t>
            </a:r>
            <a:r>
              <a:rPr lang="fr-FR" sz="2400" b="1" dirty="0" smtClean="0">
                <a:solidFill>
                  <a:srgbClr val="00B050"/>
                </a:solidFill>
              </a:rPr>
              <a:t>SDK </a:t>
            </a:r>
            <a:endParaRPr lang="fr-FR" sz="2400" b="1" dirty="0">
              <a:solidFill>
                <a:srgbClr val="00B050"/>
              </a:solidFill>
            </a:endParaRPr>
          </a:p>
        </p:txBody>
      </p:sp>
      <p:sp>
        <p:nvSpPr>
          <p:cNvPr id="9" name="Rectangle 8"/>
          <p:cNvSpPr/>
          <p:nvPr/>
        </p:nvSpPr>
        <p:spPr>
          <a:xfrm>
            <a:off x="2771800" y="1412776"/>
            <a:ext cx="5832648" cy="4619854"/>
          </a:xfrm>
          <a:prstGeom prst="rect">
            <a:avLst/>
          </a:prstGeom>
        </p:spPr>
        <p:txBody>
          <a:bodyPr wrap="square">
            <a:spAutoFit/>
          </a:bodyPr>
          <a:lstStyle/>
          <a:p>
            <a:pPr>
              <a:lnSpc>
                <a:spcPct val="150000"/>
              </a:lnSpc>
            </a:pPr>
            <a:r>
              <a:rPr lang="fr-FR" dirty="0"/>
              <a:t>Google propose deux environnements de développement intégrés (IDE) pour développer de nouvelles applications</a:t>
            </a:r>
            <a:r>
              <a:rPr lang="fr-FR" dirty="0" smtClean="0"/>
              <a:t>.</a:t>
            </a:r>
          </a:p>
          <a:p>
            <a:pPr>
              <a:lnSpc>
                <a:spcPct val="150000"/>
              </a:lnSpc>
            </a:pPr>
            <a:endParaRPr lang="fr-FR" b="1" dirty="0" smtClean="0"/>
          </a:p>
          <a:p>
            <a:pPr marL="285750" indent="-285750">
              <a:lnSpc>
                <a:spcPct val="150000"/>
              </a:lnSpc>
              <a:buFont typeface="Wingdings" panose="05000000000000000000" pitchFamily="2" charset="2"/>
              <a:buChar char="§"/>
            </a:pPr>
            <a:r>
              <a:rPr lang="fr-FR" b="1" dirty="0" smtClean="0"/>
              <a:t>IDE Android </a:t>
            </a:r>
            <a:r>
              <a:rPr lang="fr-FR" b="1" dirty="0" err="1"/>
              <a:t>Developer</a:t>
            </a:r>
            <a:r>
              <a:rPr lang="fr-FR" b="1" dirty="0"/>
              <a:t> Tools </a:t>
            </a:r>
            <a:r>
              <a:rPr lang="fr-FR" b="1" dirty="0" smtClean="0"/>
              <a:t> </a:t>
            </a:r>
            <a:r>
              <a:rPr lang="fr-FR" dirty="0"/>
              <a:t>ou </a:t>
            </a:r>
            <a:r>
              <a:rPr lang="fr-FR" b="1" dirty="0">
                <a:solidFill>
                  <a:schemeClr val="tx2"/>
                </a:solidFill>
              </a:rPr>
              <a:t>ADT</a:t>
            </a:r>
            <a:endParaRPr lang="fr-FR" b="1" dirty="0" smtClean="0">
              <a:solidFill>
                <a:schemeClr val="tx2"/>
              </a:solidFill>
            </a:endParaRPr>
          </a:p>
          <a:p>
            <a:pPr marL="742950" lvl="1" indent="-285750">
              <a:lnSpc>
                <a:spcPct val="150000"/>
              </a:lnSpc>
              <a:buFont typeface="Wingdings" panose="05000000000000000000" pitchFamily="2" charset="2"/>
              <a:buChar char="§"/>
            </a:pPr>
            <a:r>
              <a:rPr lang="fr-FR" dirty="0" smtClean="0"/>
              <a:t> </a:t>
            </a:r>
            <a:r>
              <a:rPr lang="fr-FR" dirty="0"/>
              <a:t>sont basés sur l'IDE </a:t>
            </a:r>
            <a:r>
              <a:rPr lang="fr-FR" dirty="0" smtClean="0"/>
              <a:t>Eclipse</a:t>
            </a:r>
          </a:p>
          <a:p>
            <a:pPr marL="742950" lvl="1" indent="-285750">
              <a:lnSpc>
                <a:spcPct val="150000"/>
              </a:lnSpc>
              <a:buFont typeface="Wingdings" panose="05000000000000000000" pitchFamily="2" charset="2"/>
              <a:buChar char="§"/>
            </a:pPr>
            <a:r>
              <a:rPr lang="fr-FR" dirty="0"/>
              <a:t>ADT est un ensemble de composants (plug-ins), qui étendent l'IDE Eclipse avec des capacités de développement Android.</a:t>
            </a:r>
            <a:endParaRPr lang="fr-FR" b="1" dirty="0" smtClean="0"/>
          </a:p>
          <a:p>
            <a:pPr marL="285750" indent="-285750">
              <a:lnSpc>
                <a:spcPct val="150000"/>
              </a:lnSpc>
              <a:buFont typeface="Wingdings" panose="05000000000000000000" pitchFamily="2" charset="2"/>
              <a:buChar char="§"/>
            </a:pPr>
            <a:endParaRPr lang="fr-FR" b="1" dirty="0" smtClean="0"/>
          </a:p>
          <a:p>
            <a:pPr marL="285750" indent="-285750">
              <a:lnSpc>
                <a:spcPct val="150000"/>
              </a:lnSpc>
              <a:buFont typeface="Wingdings" panose="05000000000000000000" pitchFamily="2" charset="2"/>
              <a:buChar char="§"/>
            </a:pPr>
            <a:r>
              <a:rPr lang="fr-FR" b="1" dirty="0"/>
              <a:t> Android Studio </a:t>
            </a:r>
          </a:p>
          <a:p>
            <a:pPr lvl="1">
              <a:lnSpc>
                <a:spcPct val="150000"/>
              </a:lnSpc>
            </a:pPr>
            <a:r>
              <a:rPr lang="fr-FR" dirty="0" smtClean="0"/>
              <a:t>Il est </a:t>
            </a:r>
            <a:r>
              <a:rPr lang="fr-FR" dirty="0"/>
              <a:t>basé sur l'IDE </a:t>
            </a:r>
            <a:r>
              <a:rPr lang="fr-FR" b="1" dirty="0" err="1" smtClean="0">
                <a:solidFill>
                  <a:srgbClr val="00CC00"/>
                </a:solidFill>
              </a:rPr>
              <a:t>IntelliJ</a:t>
            </a:r>
            <a:r>
              <a:rPr lang="fr-FR" b="1" dirty="0" smtClean="0">
                <a:solidFill>
                  <a:srgbClr val="00CC00"/>
                </a:solidFill>
              </a:rPr>
              <a:t> IDEA</a:t>
            </a:r>
            <a:endParaRPr lang="fr-FR" b="1" dirty="0">
              <a:solidFill>
                <a:srgbClr val="00CC00"/>
              </a:solidFill>
            </a:endParaRPr>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616509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5419"/>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830997"/>
          </a:xfrm>
          <a:prstGeom prst="rect">
            <a:avLst/>
          </a:prstGeom>
        </p:spPr>
        <p:txBody>
          <a:bodyPr wrap="square">
            <a:spAutoFit/>
          </a:bodyPr>
          <a:lstStyle/>
          <a:p>
            <a:r>
              <a:rPr lang="fr-FR" sz="2400" b="1" dirty="0">
                <a:solidFill>
                  <a:srgbClr val="00B050"/>
                </a:solidFill>
              </a:rPr>
              <a:t>Installer et configurer l’environnement d’exécution Java</a:t>
            </a:r>
          </a:p>
        </p:txBody>
      </p:sp>
      <p:sp>
        <p:nvSpPr>
          <p:cNvPr id="9" name="Rectangle 8"/>
          <p:cNvSpPr/>
          <p:nvPr/>
        </p:nvSpPr>
        <p:spPr>
          <a:xfrm>
            <a:off x="2987824" y="2204864"/>
            <a:ext cx="5832648" cy="3785652"/>
          </a:xfrm>
          <a:prstGeom prst="rect">
            <a:avLst/>
          </a:prstGeom>
        </p:spPr>
        <p:txBody>
          <a:bodyPr wrap="square">
            <a:spAutoFit/>
          </a:bodyPr>
          <a:lstStyle/>
          <a:p>
            <a:pPr fontAlgn="ctr"/>
            <a:r>
              <a:rPr lang="fr-FR" sz="2400" b="1" dirty="0"/>
              <a:t>Avant d’installer un environnement de développement, </a:t>
            </a:r>
            <a:r>
              <a:rPr lang="fr-FR" sz="2400" b="1" dirty="0" smtClean="0"/>
              <a:t>vous devez </a:t>
            </a:r>
            <a:r>
              <a:rPr lang="fr-FR" sz="2400" b="1" dirty="0"/>
              <a:t>posséder </a:t>
            </a:r>
            <a:r>
              <a:rPr lang="fr-FR" sz="2400" b="1" dirty="0" smtClean="0"/>
              <a:t>:</a:t>
            </a:r>
          </a:p>
          <a:p>
            <a:pPr fontAlgn="ctr"/>
            <a:endParaRPr lang="fr-FR" sz="2400" b="1" dirty="0"/>
          </a:p>
          <a:p>
            <a:pPr marL="342900" indent="-342900" fontAlgn="ctr">
              <a:buFont typeface="Arial" panose="020B0604020202020204" pitchFamily="34" charset="0"/>
              <a:buChar char="•"/>
            </a:pPr>
            <a:r>
              <a:rPr lang="fr-FR" sz="2400" dirty="0" smtClean="0"/>
              <a:t>un </a:t>
            </a:r>
            <a:r>
              <a:rPr lang="fr-FR" sz="2400" dirty="0"/>
              <a:t>environnement d’exécution Java ou </a:t>
            </a:r>
            <a:r>
              <a:rPr lang="fr-FR" sz="2400" dirty="0">
                <a:solidFill>
                  <a:schemeClr val="tx2"/>
                </a:solidFill>
              </a:rPr>
              <a:t>JRE</a:t>
            </a:r>
            <a:r>
              <a:rPr lang="fr-FR" sz="2400" dirty="0"/>
              <a:t> </a:t>
            </a:r>
            <a:r>
              <a:rPr lang="fr-FR" sz="2400" dirty="0" smtClean="0"/>
              <a:t>(Java </a:t>
            </a:r>
            <a:r>
              <a:rPr lang="fr-FR" sz="2400" dirty="0" err="1"/>
              <a:t>Runtime</a:t>
            </a:r>
            <a:r>
              <a:rPr lang="fr-FR" sz="2400" dirty="0"/>
              <a:t> </a:t>
            </a:r>
            <a:r>
              <a:rPr lang="fr-FR" sz="2400" dirty="0" err="1"/>
              <a:t>Environment</a:t>
            </a:r>
            <a:r>
              <a:rPr lang="fr-FR" sz="2400" dirty="0"/>
              <a:t>) installé et correctement configuré sur votre machine, </a:t>
            </a:r>
            <a:endParaRPr lang="fr-FR" sz="2400" dirty="0" smtClean="0"/>
          </a:p>
          <a:p>
            <a:pPr fontAlgn="ctr"/>
            <a:endParaRPr lang="fr-FR" sz="2400" dirty="0"/>
          </a:p>
          <a:p>
            <a:pPr fontAlgn="ctr"/>
            <a:endParaRPr lang="fr-FR" sz="2400" dirty="0" smtClean="0"/>
          </a:p>
          <a:p>
            <a:pPr marL="342900" indent="-342900" fontAlgn="ctr">
              <a:buFont typeface="Arial" panose="020B0604020202020204" pitchFamily="34" charset="0"/>
              <a:buChar char="•"/>
            </a:pPr>
            <a:r>
              <a:rPr lang="fr-FR" sz="2400" dirty="0" smtClean="0"/>
              <a:t>ainsi </a:t>
            </a:r>
            <a:r>
              <a:rPr lang="fr-FR" sz="2400" dirty="0"/>
              <a:t>que le </a:t>
            </a:r>
            <a:r>
              <a:rPr lang="fr-FR" sz="2400" dirty="0" smtClean="0">
                <a:solidFill>
                  <a:schemeClr val="tx2"/>
                </a:solidFill>
              </a:rPr>
              <a:t>JDK</a:t>
            </a:r>
            <a:r>
              <a:rPr lang="fr-FR" sz="2400" dirty="0" smtClean="0"/>
              <a:t> </a:t>
            </a:r>
            <a:r>
              <a:rPr lang="fr-FR" sz="2400" dirty="0"/>
              <a:t>(kit de développement de Java).</a:t>
            </a:r>
            <a:endParaRPr lang="fr-FR" sz="2400" dirty="0">
              <a:solidFill>
                <a:srgbClr val="FF0000"/>
              </a:solidFill>
            </a:endParaRPr>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1184943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5419"/>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461665"/>
          </a:xfrm>
          <a:prstGeom prst="rect">
            <a:avLst/>
          </a:prstGeom>
        </p:spPr>
        <p:txBody>
          <a:bodyPr wrap="square">
            <a:spAutoFit/>
          </a:bodyPr>
          <a:lstStyle/>
          <a:p>
            <a:r>
              <a:rPr lang="fr-FR" sz="2400" b="1" dirty="0" smtClean="0">
                <a:solidFill>
                  <a:srgbClr val="00B050"/>
                </a:solidFill>
              </a:rPr>
              <a:t>Eclipse </a:t>
            </a:r>
            <a:r>
              <a:rPr lang="fr-FR" sz="2400" b="1" dirty="0">
                <a:solidFill>
                  <a:srgbClr val="00B050"/>
                </a:solidFill>
              </a:rPr>
              <a:t>pour créer </a:t>
            </a:r>
            <a:r>
              <a:rPr lang="fr-FR" sz="2400" b="1" dirty="0" smtClean="0">
                <a:solidFill>
                  <a:srgbClr val="00B050"/>
                </a:solidFill>
              </a:rPr>
              <a:t>des applications</a:t>
            </a:r>
            <a:endParaRPr lang="fr-FR" sz="2400" b="1" dirty="0">
              <a:solidFill>
                <a:srgbClr val="00B050"/>
              </a:solidFill>
            </a:endParaRPr>
          </a:p>
        </p:txBody>
      </p:sp>
      <p:sp>
        <p:nvSpPr>
          <p:cNvPr id="9" name="Rectangle 8"/>
          <p:cNvSpPr/>
          <p:nvPr/>
        </p:nvSpPr>
        <p:spPr>
          <a:xfrm>
            <a:off x="2915816" y="1412776"/>
            <a:ext cx="5832648" cy="4893647"/>
          </a:xfrm>
          <a:prstGeom prst="rect">
            <a:avLst/>
          </a:prstGeom>
        </p:spPr>
        <p:txBody>
          <a:bodyPr wrap="square">
            <a:spAutoFit/>
          </a:bodyPr>
          <a:lstStyle/>
          <a:p>
            <a:pPr fontAlgn="ctr"/>
            <a:r>
              <a:rPr lang="fr-FR" sz="2400" b="1" dirty="0"/>
              <a:t>Configurer la variable d’environnement </a:t>
            </a:r>
            <a:r>
              <a:rPr lang="fr-FR" sz="2400" b="1" dirty="0" smtClean="0"/>
              <a:t>JAVA_HOME</a:t>
            </a:r>
          </a:p>
          <a:p>
            <a:pPr fontAlgn="ctr"/>
            <a:endParaRPr lang="fr-FR" sz="2400" dirty="0" smtClean="0">
              <a:solidFill>
                <a:srgbClr val="FF0000"/>
              </a:solidFill>
            </a:endParaRPr>
          </a:p>
          <a:p>
            <a:pPr marL="342900" indent="-342900" fontAlgn="ctr">
              <a:buFont typeface="Arial" panose="020B0604020202020204" pitchFamily="34" charset="0"/>
              <a:buChar char="•"/>
            </a:pPr>
            <a:r>
              <a:rPr lang="fr-FR" sz="2400" dirty="0" smtClean="0"/>
              <a:t>La variable </a:t>
            </a:r>
            <a:r>
              <a:rPr lang="fr-FR" sz="2400" dirty="0"/>
              <a:t>d’environnement </a:t>
            </a:r>
            <a:r>
              <a:rPr lang="fr-FR" sz="2400" dirty="0">
                <a:solidFill>
                  <a:schemeClr val="accent1"/>
                </a:solidFill>
              </a:rPr>
              <a:t>JAVA_HOME</a:t>
            </a:r>
            <a:r>
              <a:rPr lang="fr-FR" sz="2400" dirty="0"/>
              <a:t>, contenant le chemin d’installation de l’environnement Java</a:t>
            </a:r>
            <a:r>
              <a:rPr lang="fr-FR" sz="2400" dirty="0" smtClean="0"/>
              <a:t>.</a:t>
            </a:r>
          </a:p>
          <a:p>
            <a:pPr marL="342900" indent="-342900" fontAlgn="ctr">
              <a:buFont typeface="Arial" panose="020B0604020202020204" pitchFamily="34" charset="0"/>
              <a:buChar char="•"/>
            </a:pPr>
            <a:endParaRPr lang="fr-FR" sz="2400" dirty="0" smtClean="0"/>
          </a:p>
          <a:p>
            <a:pPr marL="342900" indent="-342900" fontAlgn="ctr">
              <a:buFont typeface="Arial" panose="020B0604020202020204" pitchFamily="34" charset="0"/>
              <a:buChar char="•"/>
            </a:pPr>
            <a:endParaRPr lang="fr-FR" sz="2400" dirty="0" smtClean="0"/>
          </a:p>
          <a:p>
            <a:pPr marL="342900" indent="-342900" fontAlgn="ctr">
              <a:buFont typeface="Arial" panose="020B0604020202020204" pitchFamily="34" charset="0"/>
              <a:buChar char="•"/>
            </a:pPr>
            <a:r>
              <a:rPr lang="fr-FR" sz="2400" dirty="0" smtClean="0"/>
              <a:t>Sous </a:t>
            </a:r>
            <a:r>
              <a:rPr lang="fr-FR" sz="2400" dirty="0"/>
              <a:t>Windows, il faut naviguer dans les interfaces </a:t>
            </a:r>
            <a:r>
              <a:rPr lang="fr-FR" sz="2400" i="1" dirty="0"/>
              <a:t>Panneau de Configuration &gt; Système &gt; Avancé </a:t>
            </a:r>
            <a:r>
              <a:rPr lang="fr-FR" sz="2400" i="1" dirty="0" smtClean="0"/>
              <a:t>&gt;Variables </a:t>
            </a:r>
            <a:r>
              <a:rPr lang="fr-FR" sz="2400" i="1" dirty="0"/>
              <a:t>d’environnement&gt; Nouveau</a:t>
            </a:r>
            <a:r>
              <a:rPr lang="fr-FR" sz="2400" dirty="0" smtClean="0"/>
              <a:t>.</a:t>
            </a:r>
          </a:p>
          <a:p>
            <a:pPr marL="342900" indent="-342900" fontAlgn="ctr">
              <a:buFont typeface="Arial" panose="020B0604020202020204" pitchFamily="34" charset="0"/>
              <a:buChar char="•"/>
            </a:pPr>
            <a:r>
              <a:rPr lang="fr-FR" sz="2400" dirty="0">
                <a:solidFill>
                  <a:schemeClr val="accent1"/>
                </a:solidFill>
              </a:rPr>
              <a:t>JAVA_HOME="...chemin..."</a:t>
            </a:r>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3701141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5419"/>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461665"/>
          </a:xfrm>
          <a:prstGeom prst="rect">
            <a:avLst/>
          </a:prstGeom>
        </p:spPr>
        <p:txBody>
          <a:bodyPr wrap="square">
            <a:spAutoFit/>
          </a:bodyPr>
          <a:lstStyle/>
          <a:p>
            <a:r>
              <a:rPr lang="fr-FR" sz="2400" b="1" dirty="0" smtClean="0">
                <a:solidFill>
                  <a:srgbClr val="00B050"/>
                </a:solidFill>
              </a:rPr>
              <a:t>Eclipse </a:t>
            </a:r>
            <a:r>
              <a:rPr lang="fr-FR" sz="2400" b="1" dirty="0">
                <a:solidFill>
                  <a:srgbClr val="00B050"/>
                </a:solidFill>
              </a:rPr>
              <a:t>pour créer </a:t>
            </a:r>
            <a:r>
              <a:rPr lang="fr-FR" sz="2400" b="1" dirty="0" smtClean="0">
                <a:solidFill>
                  <a:srgbClr val="00B050"/>
                </a:solidFill>
              </a:rPr>
              <a:t>des applications</a:t>
            </a:r>
            <a:endParaRPr lang="fr-FR" sz="2400" b="1" dirty="0">
              <a:solidFill>
                <a:srgbClr val="00B050"/>
              </a:solidFill>
            </a:endParaRPr>
          </a:p>
        </p:txBody>
      </p:sp>
      <p:sp>
        <p:nvSpPr>
          <p:cNvPr id="9" name="Rectangle 8"/>
          <p:cNvSpPr/>
          <p:nvPr/>
        </p:nvSpPr>
        <p:spPr>
          <a:xfrm>
            <a:off x="2987824" y="2204864"/>
            <a:ext cx="5832648" cy="2923877"/>
          </a:xfrm>
          <a:prstGeom prst="rect">
            <a:avLst/>
          </a:prstGeom>
        </p:spPr>
        <p:txBody>
          <a:bodyPr wrap="square">
            <a:spAutoFit/>
          </a:bodyPr>
          <a:lstStyle/>
          <a:p>
            <a:pPr fontAlgn="ctr"/>
            <a:r>
              <a:rPr lang="fr-FR" sz="2000" b="1" dirty="0"/>
              <a:t>Installer le kit de développement </a:t>
            </a:r>
            <a:r>
              <a:rPr lang="fr-FR" sz="2000" b="1" dirty="0" smtClean="0"/>
              <a:t>Android</a:t>
            </a:r>
          </a:p>
          <a:p>
            <a:pPr fontAlgn="ctr"/>
            <a:endParaRPr lang="fr-FR" sz="2000" b="1" dirty="0">
              <a:solidFill>
                <a:srgbClr val="FF0000"/>
              </a:solidFill>
            </a:endParaRPr>
          </a:p>
          <a:p>
            <a:pPr marL="342900" indent="-342900" fontAlgn="ctr">
              <a:buFont typeface="Arial" panose="020B0604020202020204" pitchFamily="34" charset="0"/>
              <a:buChar char="•"/>
            </a:pPr>
            <a:r>
              <a:rPr lang="fr-FR" sz="2400" dirty="0"/>
              <a:t>télécharger ce kit de développement (SDK), disponible gratuitement, </a:t>
            </a:r>
            <a:r>
              <a:rPr lang="fr-FR" sz="2400" dirty="0" smtClean="0"/>
              <a:t>sur </a:t>
            </a:r>
            <a:r>
              <a:rPr lang="fr-FR" sz="2400" dirty="0"/>
              <a:t>le site Android de </a:t>
            </a:r>
            <a:r>
              <a:rPr lang="fr-FR" sz="2400" dirty="0" smtClean="0"/>
              <a:t>Google;</a:t>
            </a:r>
          </a:p>
          <a:p>
            <a:pPr fontAlgn="ctr"/>
            <a:endParaRPr lang="fr-FR" sz="2400" dirty="0"/>
          </a:p>
          <a:p>
            <a:pPr marL="342900" indent="-342900" fontAlgn="ctr">
              <a:buFont typeface="Arial" panose="020B0604020202020204" pitchFamily="34" charset="0"/>
              <a:buChar char="•"/>
            </a:pPr>
            <a:r>
              <a:rPr lang="fr-FR" sz="2400" dirty="0"/>
              <a:t>Installer et configurer </a:t>
            </a:r>
            <a:r>
              <a:rPr lang="fr-FR" sz="2400" dirty="0" smtClean="0"/>
              <a:t>Eclipse,</a:t>
            </a:r>
          </a:p>
          <a:p>
            <a:pPr marL="342900" indent="-342900" fontAlgn="ctr">
              <a:buFont typeface="Arial" panose="020B0604020202020204" pitchFamily="34" charset="0"/>
              <a:buChar char="•"/>
            </a:pPr>
            <a:r>
              <a:rPr lang="fr-FR" sz="2400" dirty="0"/>
              <a:t>Installer le module ADT pour Eclipse</a:t>
            </a:r>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2457670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5419"/>
            <a:ext cx="63722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461665"/>
          </a:xfrm>
          <a:prstGeom prst="rect">
            <a:avLst/>
          </a:prstGeom>
        </p:spPr>
        <p:txBody>
          <a:bodyPr wrap="square">
            <a:spAutoFit/>
          </a:bodyPr>
          <a:lstStyle/>
          <a:p>
            <a:pPr fontAlgn="ctr"/>
            <a:r>
              <a:rPr lang="fr-FR" sz="2400" b="1" dirty="0" smtClean="0">
                <a:solidFill>
                  <a:schemeClr val="accent1"/>
                </a:solidFill>
              </a:rPr>
              <a:t>Android </a:t>
            </a:r>
            <a:r>
              <a:rPr lang="fr-FR" sz="2400" b="1" dirty="0">
                <a:solidFill>
                  <a:schemeClr val="accent1"/>
                </a:solidFill>
              </a:rPr>
              <a:t>Studio</a:t>
            </a:r>
          </a:p>
        </p:txBody>
      </p:sp>
      <p:sp>
        <p:nvSpPr>
          <p:cNvPr id="9" name="Rectangle 8"/>
          <p:cNvSpPr/>
          <p:nvPr/>
        </p:nvSpPr>
        <p:spPr>
          <a:xfrm>
            <a:off x="2915816" y="1412776"/>
            <a:ext cx="5832648" cy="4708981"/>
          </a:xfrm>
          <a:prstGeom prst="rect">
            <a:avLst/>
          </a:prstGeom>
        </p:spPr>
        <p:txBody>
          <a:bodyPr wrap="square">
            <a:spAutoFit/>
          </a:bodyPr>
          <a:lstStyle/>
          <a:p>
            <a:pPr fontAlgn="ctr"/>
            <a:r>
              <a:rPr lang="fr-FR" sz="2000" b="1" dirty="0"/>
              <a:t>Besoin </a:t>
            </a:r>
            <a:r>
              <a:rPr lang="fr-FR" sz="2000" b="1" dirty="0" smtClean="0"/>
              <a:t>matériels</a:t>
            </a:r>
          </a:p>
          <a:p>
            <a:pPr lvl="0"/>
            <a:endParaRPr lang="fr-FR" sz="2000" dirty="0" smtClean="0"/>
          </a:p>
          <a:p>
            <a:pPr marL="342900" indent="-342900">
              <a:buFont typeface="Arial" panose="020B0604020202020204" pitchFamily="34" charset="0"/>
              <a:buChar char="•"/>
            </a:pPr>
            <a:r>
              <a:rPr lang="fr-FR" sz="2000" dirty="0"/>
              <a:t>64-bit Microsoft® Windows® </a:t>
            </a:r>
            <a:r>
              <a:rPr lang="fr-FR" sz="2000" dirty="0" smtClean="0"/>
              <a:t>8/10</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x86_64 CPU architecture; 2nd </a:t>
            </a:r>
            <a:r>
              <a:rPr lang="fr-FR" sz="2000" dirty="0" err="1"/>
              <a:t>generation</a:t>
            </a:r>
            <a:r>
              <a:rPr lang="fr-FR" sz="2000" dirty="0"/>
              <a:t> Intel </a:t>
            </a:r>
            <a:r>
              <a:rPr lang="fr-FR" sz="2000" dirty="0" err="1"/>
              <a:t>Core</a:t>
            </a:r>
            <a:r>
              <a:rPr lang="fr-FR" sz="2000" dirty="0"/>
              <a:t> or </a:t>
            </a:r>
            <a:r>
              <a:rPr lang="fr-FR" sz="2000" dirty="0" err="1"/>
              <a:t>newer</a:t>
            </a:r>
            <a:r>
              <a:rPr lang="fr-FR" sz="2000" dirty="0"/>
              <a:t>, or AMD CPU </a:t>
            </a:r>
            <a:r>
              <a:rPr lang="fr-FR" sz="2000" dirty="0" err="1"/>
              <a:t>with</a:t>
            </a:r>
            <a:r>
              <a:rPr lang="fr-FR" sz="2000" dirty="0"/>
              <a:t> support for a </a:t>
            </a:r>
            <a:r>
              <a:rPr lang="fr-FR" sz="2000" dirty="0">
                <a:hlinkClick r:id="rId2"/>
              </a:rPr>
              <a:t>Windows </a:t>
            </a:r>
            <a:r>
              <a:rPr lang="fr-FR" sz="2000" dirty="0" err="1" smtClean="0">
                <a:hlinkClick r:id="rId2"/>
              </a:rPr>
              <a:t>Hypervisor</a:t>
            </a:r>
            <a:endParaRPr lang="fr-FR" sz="2000" dirty="0" smtClean="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8 GB RAM or </a:t>
            </a:r>
            <a:r>
              <a:rPr lang="fr-FR" sz="2000" dirty="0" smtClean="0"/>
              <a:t>more</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8 GB of </a:t>
            </a:r>
            <a:r>
              <a:rPr lang="fr-FR" sz="2000" dirty="0" err="1"/>
              <a:t>available</a:t>
            </a:r>
            <a:r>
              <a:rPr lang="fr-FR" sz="2000" dirty="0"/>
              <a:t> </a:t>
            </a:r>
            <a:r>
              <a:rPr lang="fr-FR" sz="2000" dirty="0" err="1"/>
              <a:t>disk</a:t>
            </a:r>
            <a:r>
              <a:rPr lang="fr-FR" sz="2000" dirty="0"/>
              <a:t> </a:t>
            </a:r>
            <a:r>
              <a:rPr lang="fr-FR" sz="2000" dirty="0" err="1"/>
              <a:t>space</a:t>
            </a:r>
            <a:r>
              <a:rPr lang="fr-FR" sz="2000" dirty="0"/>
              <a:t> minimum (IDE + Android SDK + Android </a:t>
            </a:r>
            <a:r>
              <a:rPr lang="fr-FR" sz="2000" dirty="0" err="1"/>
              <a:t>Emulator</a:t>
            </a:r>
            <a:r>
              <a:rPr lang="fr-FR" sz="2000" dirty="0" smtClean="0"/>
              <a:t>)</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1280 x 800 minimum </a:t>
            </a:r>
            <a:r>
              <a:rPr lang="fr-FR" sz="2000" dirty="0" err="1"/>
              <a:t>screen</a:t>
            </a:r>
            <a:r>
              <a:rPr lang="fr-FR" sz="2000" dirty="0"/>
              <a:t> </a:t>
            </a:r>
            <a:r>
              <a:rPr lang="fr-FR" sz="2000" dirty="0" err="1"/>
              <a:t>resolution</a:t>
            </a:r>
            <a:endParaRPr lang="fr-FR" sz="2000" dirty="0"/>
          </a:p>
          <a:p>
            <a:pPr fontAlgn="ctr"/>
            <a:r>
              <a:rPr lang="fr-FR" sz="2000" b="1" dirty="0"/>
              <a:t> </a:t>
            </a:r>
            <a:endParaRPr lang="fr-FR" sz="2400" dirty="0"/>
          </a:p>
        </p:txBody>
      </p:sp>
      <p:sp>
        <p:nvSpPr>
          <p:cNvPr id="10" name="Espace réservé du contenu 2"/>
          <p:cNvSpPr txBox="1">
            <a:spLocks/>
          </p:cNvSpPr>
          <p:nvPr/>
        </p:nvSpPr>
        <p:spPr>
          <a:xfrm>
            <a:off x="-108520" y="0"/>
            <a:ext cx="2664296" cy="6885384"/>
          </a:xfrm>
          <a:prstGeom prst="rect">
            <a:avLst/>
          </a:prstGeom>
          <a:solidFill>
            <a:schemeClr val="accent3">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000" b="1" smtClean="0">
              <a:solidFill>
                <a:schemeClr val="bg1">
                  <a:lumMod val="95000"/>
                </a:schemeClr>
              </a:solidFill>
            </a:endParaRPr>
          </a:p>
          <a:p>
            <a:endParaRPr lang="fr-FR" sz="2000" b="1" smtClean="0">
              <a:solidFill>
                <a:schemeClr val="bg1">
                  <a:lumMod val="95000"/>
                </a:schemeClr>
              </a:solidFill>
            </a:endParaRPr>
          </a:p>
          <a:p>
            <a:endParaRPr lang="fr-FR" sz="2000" b="1" smtClean="0">
              <a:solidFill>
                <a:schemeClr val="bg1">
                  <a:lumMod val="95000"/>
                </a:schemeClr>
              </a:solidFill>
            </a:endParaRPr>
          </a:p>
          <a:p>
            <a:pPr>
              <a:lnSpc>
                <a:spcPct val="150000"/>
              </a:lnSpc>
            </a:pPr>
            <a:r>
              <a:rPr lang="fr-FR" sz="1800" b="1" smtClean="0">
                <a:solidFill>
                  <a:schemeClr val="bg1">
                    <a:lumMod val="95000"/>
                  </a:schemeClr>
                </a:solidFill>
              </a:rPr>
              <a:t>Plate forme Android</a:t>
            </a:r>
          </a:p>
          <a:p>
            <a:pPr lvl="1">
              <a:lnSpc>
                <a:spcPct val="150000"/>
              </a:lnSpc>
            </a:pPr>
            <a:r>
              <a:rPr lang="fr-FR" sz="1200" smtClean="0">
                <a:solidFill>
                  <a:schemeClr val="bg1"/>
                </a:solidFill>
              </a:rPr>
              <a:t>Points  clés d’Android</a:t>
            </a:r>
          </a:p>
          <a:p>
            <a:pPr lvl="1">
              <a:lnSpc>
                <a:spcPct val="150000"/>
              </a:lnSpc>
            </a:pPr>
            <a:r>
              <a:rPr lang="fr-FR" sz="1200" smtClean="0">
                <a:solidFill>
                  <a:schemeClr val="bg1"/>
                </a:solidFill>
              </a:rPr>
              <a:t>Programmation Java</a:t>
            </a:r>
          </a:p>
          <a:p>
            <a:pPr lvl="1">
              <a:lnSpc>
                <a:spcPct val="150000"/>
              </a:lnSpc>
            </a:pPr>
            <a:r>
              <a:rPr lang="fr-FR" sz="1200" smtClean="0">
                <a:solidFill>
                  <a:schemeClr val="bg1"/>
                </a:solidFill>
              </a:rPr>
              <a:t>Historique des versions d’Android</a:t>
            </a:r>
          </a:p>
          <a:p>
            <a:pPr lvl="1">
              <a:lnSpc>
                <a:spcPct val="150000"/>
              </a:lnSpc>
            </a:pPr>
            <a:r>
              <a:rPr lang="fr-FR" sz="1200" smtClean="0">
                <a:solidFill>
                  <a:schemeClr val="bg1"/>
                </a:solidFill>
              </a:rPr>
              <a:t>Composants d’Android</a:t>
            </a:r>
          </a:p>
          <a:p>
            <a:pPr lvl="1">
              <a:lnSpc>
                <a:spcPct val="150000"/>
              </a:lnSpc>
            </a:pPr>
            <a:r>
              <a:rPr lang="fr-FR" sz="1200" smtClean="0">
                <a:solidFill>
                  <a:schemeClr val="bg1"/>
                </a:solidFill>
              </a:rPr>
              <a:t>Android et ses concurrents</a:t>
            </a:r>
          </a:p>
          <a:p>
            <a:pPr>
              <a:lnSpc>
                <a:spcPct val="150000"/>
              </a:lnSpc>
            </a:pPr>
            <a:r>
              <a:rPr lang="fr-FR" sz="1800" b="1" smtClean="0">
                <a:solidFill>
                  <a:schemeClr val="bg1">
                    <a:lumMod val="95000"/>
                  </a:schemeClr>
                </a:solidFill>
              </a:rPr>
              <a:t>Environnements de développement</a:t>
            </a:r>
          </a:p>
          <a:p>
            <a:pPr lvl="1">
              <a:lnSpc>
                <a:spcPct val="150000"/>
              </a:lnSpc>
            </a:pPr>
            <a:r>
              <a:rPr lang="fr-FR" sz="1200" smtClean="0">
                <a:solidFill>
                  <a:schemeClr val="bg1">
                    <a:lumMod val="95000"/>
                  </a:schemeClr>
                </a:solidFill>
              </a:rPr>
              <a:t>kit de développement Android</a:t>
            </a:r>
          </a:p>
          <a:p>
            <a:pPr lvl="1">
              <a:lnSpc>
                <a:spcPct val="150000"/>
              </a:lnSpc>
            </a:pPr>
            <a:r>
              <a:rPr lang="fr-FR" sz="1200" smtClean="0">
                <a:solidFill>
                  <a:schemeClr val="bg1">
                    <a:lumMod val="95000"/>
                  </a:schemeClr>
                </a:solidFill>
              </a:rPr>
              <a:t>Outils de développement du SDK </a:t>
            </a:r>
          </a:p>
          <a:p>
            <a:pPr lvl="1">
              <a:lnSpc>
                <a:spcPct val="150000"/>
              </a:lnSpc>
            </a:pPr>
            <a:r>
              <a:rPr lang="fr-FR" sz="1200" smtClean="0">
                <a:solidFill>
                  <a:schemeClr val="bg1">
                    <a:lumMod val="95000"/>
                  </a:schemeClr>
                </a:solidFill>
              </a:rPr>
              <a:t>Android Studio</a:t>
            </a:r>
          </a:p>
          <a:p>
            <a:pPr lvl="1">
              <a:lnSpc>
                <a:spcPct val="150000"/>
              </a:lnSpc>
            </a:pPr>
            <a:r>
              <a:rPr lang="fr-FR" sz="1200" smtClean="0">
                <a:solidFill>
                  <a:schemeClr val="bg1">
                    <a:lumMod val="95000"/>
                  </a:schemeClr>
                </a:solidFill>
              </a:rPr>
              <a:t>Eclipse </a:t>
            </a:r>
            <a:endParaRPr lang="fr-FR" sz="1200" dirty="0" smtClean="0">
              <a:solidFill>
                <a:schemeClr val="bg1">
                  <a:lumMod val="95000"/>
                </a:schemeClr>
              </a:solidFill>
            </a:endParaRPr>
          </a:p>
        </p:txBody>
      </p:sp>
      <p:sp>
        <p:nvSpPr>
          <p:cNvPr id="11" name="ZoneTexte 10"/>
          <p:cNvSpPr txBox="1"/>
          <p:nvPr/>
        </p:nvSpPr>
        <p:spPr>
          <a:xfrm>
            <a:off x="-108520" y="332656"/>
            <a:ext cx="2232248" cy="369332"/>
          </a:xfrm>
          <a:prstGeom prst="rect">
            <a:avLst/>
          </a:prstGeom>
          <a:solidFill>
            <a:srgbClr val="92D050"/>
          </a:solidFill>
        </p:spPr>
        <p:txBody>
          <a:bodyPr wrap="square" rtlCol="0">
            <a:spAutoFit/>
          </a:bodyPr>
          <a:lstStyle/>
          <a:p>
            <a:pPr algn="ctr"/>
            <a:r>
              <a:rPr lang="fr-FR" dirty="0" smtClean="0"/>
              <a:t>Plan </a:t>
            </a:r>
            <a:endParaRPr lang="fr-FR" dirty="0"/>
          </a:p>
        </p:txBody>
      </p:sp>
    </p:spTree>
    <p:extLst>
      <p:ext uri="{BB962C8B-B14F-4D97-AF65-F5344CB8AC3E}">
        <p14:creationId xmlns:p14="http://schemas.microsoft.com/office/powerpoint/2010/main" val="2073034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3203848" y="836712"/>
            <a:ext cx="5940152" cy="461665"/>
          </a:xfrm>
          <a:prstGeom prst="rect">
            <a:avLst/>
          </a:prstGeom>
        </p:spPr>
        <p:txBody>
          <a:bodyPr wrap="square">
            <a:spAutoFit/>
          </a:bodyPr>
          <a:lstStyle/>
          <a:p>
            <a:pPr fontAlgn="ctr"/>
            <a:r>
              <a:rPr lang="fr-FR" sz="2400" b="1" dirty="0" smtClean="0">
                <a:solidFill>
                  <a:schemeClr val="accent1"/>
                </a:solidFill>
              </a:rPr>
              <a:t>Android </a:t>
            </a:r>
            <a:r>
              <a:rPr lang="fr-FR" sz="2400" b="1" dirty="0">
                <a:solidFill>
                  <a:schemeClr val="accent1"/>
                </a:solidFill>
              </a:rPr>
              <a:t>Studio</a:t>
            </a:r>
          </a:p>
        </p:txBody>
      </p:sp>
      <p:sp>
        <p:nvSpPr>
          <p:cNvPr id="9" name="Rectangle 8"/>
          <p:cNvSpPr/>
          <p:nvPr/>
        </p:nvSpPr>
        <p:spPr>
          <a:xfrm>
            <a:off x="1763688" y="1412776"/>
            <a:ext cx="6984776" cy="1692771"/>
          </a:xfrm>
          <a:prstGeom prst="rect">
            <a:avLst/>
          </a:prstGeom>
        </p:spPr>
        <p:txBody>
          <a:bodyPr wrap="square">
            <a:spAutoFit/>
          </a:bodyPr>
          <a:lstStyle/>
          <a:p>
            <a:pPr fontAlgn="ctr"/>
            <a:r>
              <a:rPr lang="fr-FR" sz="2000" b="1" dirty="0"/>
              <a:t>Installer le kit de développement </a:t>
            </a:r>
            <a:r>
              <a:rPr lang="fr-FR" sz="2000" b="1" dirty="0" smtClean="0"/>
              <a:t>Android</a:t>
            </a:r>
          </a:p>
          <a:p>
            <a:pPr fontAlgn="ctr"/>
            <a:endParaRPr lang="fr-FR" sz="2000" b="1" dirty="0">
              <a:solidFill>
                <a:srgbClr val="FF0000"/>
              </a:solidFill>
            </a:endParaRPr>
          </a:p>
          <a:p>
            <a:pPr marL="342900" indent="-342900" fontAlgn="ctr">
              <a:buFont typeface="Arial" panose="020B0604020202020204" pitchFamily="34" charset="0"/>
              <a:buChar char="•"/>
            </a:pPr>
            <a:r>
              <a:rPr lang="fr-FR" sz="2000" dirty="0"/>
              <a:t>télécharger </a:t>
            </a:r>
            <a:r>
              <a:rPr lang="fr-FR" sz="2000" dirty="0" smtClean="0"/>
              <a:t>le kit </a:t>
            </a:r>
            <a:r>
              <a:rPr lang="fr-FR" sz="2000" dirty="0"/>
              <a:t>de développement (SDK), disponible gratuitement, </a:t>
            </a:r>
            <a:r>
              <a:rPr lang="fr-FR" sz="2000" dirty="0" smtClean="0"/>
              <a:t>sur </a:t>
            </a:r>
            <a:r>
              <a:rPr lang="fr-FR" sz="2000" dirty="0"/>
              <a:t>le site Android de </a:t>
            </a:r>
            <a:r>
              <a:rPr lang="fr-FR" sz="2000" dirty="0" smtClean="0"/>
              <a:t>Google;</a:t>
            </a:r>
          </a:p>
          <a:p>
            <a:pPr fontAlgn="ctr"/>
            <a:endParaRPr lang="fr-FR" sz="2400" dirty="0"/>
          </a:p>
        </p:txBody>
      </p:sp>
      <p:sp>
        <p:nvSpPr>
          <p:cNvPr id="3" name="Rectangle 2"/>
          <p:cNvSpPr/>
          <p:nvPr/>
        </p:nvSpPr>
        <p:spPr>
          <a:xfrm>
            <a:off x="1689441" y="6237312"/>
            <a:ext cx="6768752" cy="369332"/>
          </a:xfrm>
          <a:prstGeom prst="rect">
            <a:avLst/>
          </a:prstGeom>
        </p:spPr>
        <p:txBody>
          <a:bodyPr wrap="square">
            <a:spAutoFit/>
          </a:bodyPr>
          <a:lstStyle/>
          <a:p>
            <a:r>
              <a:rPr lang="fr-FR" dirty="0"/>
              <a:t>https://developer.android.com/studio</a:t>
            </a:r>
            <a:endParaRPr lang="fr-FR" dirty="0"/>
          </a:p>
        </p:txBody>
      </p:sp>
      <p:pic>
        <p:nvPicPr>
          <p:cNvPr id="5" name="Image 4"/>
          <p:cNvPicPr>
            <a:picLocks noChangeAspect="1"/>
          </p:cNvPicPr>
          <p:nvPr/>
        </p:nvPicPr>
        <p:blipFill>
          <a:blip r:embed="rId2"/>
          <a:stretch>
            <a:fillRect/>
          </a:stretch>
        </p:blipFill>
        <p:spPr>
          <a:xfrm>
            <a:off x="1691680" y="3140968"/>
            <a:ext cx="6766513" cy="3018431"/>
          </a:xfrm>
          <a:prstGeom prst="rect">
            <a:avLst/>
          </a:prstGeom>
        </p:spPr>
      </p:pic>
    </p:spTree>
    <p:extLst>
      <p:ext uri="{BB962C8B-B14F-4D97-AF65-F5344CB8AC3E}">
        <p14:creationId xmlns:p14="http://schemas.microsoft.com/office/powerpoint/2010/main" val="2461932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a:t>
            </a:r>
            <a:endParaRPr lang="fr-FR" sz="3200" b="1" dirty="0">
              <a:solidFill>
                <a:schemeClr val="bg1"/>
              </a:solidFill>
            </a:endParaRPr>
          </a:p>
        </p:txBody>
      </p:sp>
      <p:sp>
        <p:nvSpPr>
          <p:cNvPr id="4" name="Rectangle 3"/>
          <p:cNvSpPr/>
          <p:nvPr/>
        </p:nvSpPr>
        <p:spPr>
          <a:xfrm>
            <a:off x="2987824" y="770123"/>
            <a:ext cx="5940152" cy="461665"/>
          </a:xfrm>
          <a:prstGeom prst="rect">
            <a:avLst/>
          </a:prstGeom>
        </p:spPr>
        <p:txBody>
          <a:bodyPr wrap="square">
            <a:spAutoFit/>
          </a:bodyPr>
          <a:lstStyle/>
          <a:p>
            <a:pPr fontAlgn="ctr"/>
            <a:r>
              <a:rPr lang="fr-FR" sz="2400" b="1" dirty="0" smtClean="0">
                <a:solidFill>
                  <a:schemeClr val="accent1"/>
                </a:solidFill>
              </a:rPr>
              <a:t>Android </a:t>
            </a:r>
            <a:r>
              <a:rPr lang="fr-FR" sz="2400" b="1" dirty="0" smtClean="0">
                <a:solidFill>
                  <a:schemeClr val="accent1"/>
                </a:solidFill>
              </a:rPr>
              <a:t>Studio: </a:t>
            </a:r>
            <a:r>
              <a:rPr lang="fr-FR" sz="2400" b="1" dirty="0" err="1">
                <a:solidFill>
                  <a:srgbClr val="00CC00"/>
                </a:solidFill>
              </a:rPr>
              <a:t>features</a:t>
            </a:r>
            <a:endParaRPr lang="fr-FR" sz="2400" b="1" dirty="0">
              <a:solidFill>
                <a:srgbClr val="00CC00"/>
              </a:solidFill>
            </a:endParaRPr>
          </a:p>
        </p:txBody>
      </p:sp>
      <p:sp>
        <p:nvSpPr>
          <p:cNvPr id="9" name="Rectangle 8"/>
          <p:cNvSpPr/>
          <p:nvPr/>
        </p:nvSpPr>
        <p:spPr>
          <a:xfrm>
            <a:off x="611560" y="1233775"/>
            <a:ext cx="8136904" cy="5539978"/>
          </a:xfrm>
          <a:prstGeom prst="rect">
            <a:avLst/>
          </a:prstGeom>
        </p:spPr>
        <p:txBody>
          <a:bodyPr wrap="square">
            <a:spAutoFit/>
          </a:bodyPr>
          <a:lstStyle/>
          <a:p>
            <a:pPr marL="342900" indent="-342900">
              <a:lnSpc>
                <a:spcPct val="150000"/>
              </a:lnSpc>
              <a:buFont typeface="Wingdings" panose="05000000000000000000" pitchFamily="2" charset="2"/>
              <a:buChar char="q"/>
            </a:pPr>
            <a:r>
              <a:rPr lang="en-US" sz="2000" dirty="0" smtClean="0"/>
              <a:t>Flexible </a:t>
            </a:r>
            <a:r>
              <a:rPr lang="en-US" sz="2000" dirty="0" err="1"/>
              <a:t>Gradle</a:t>
            </a:r>
            <a:r>
              <a:rPr lang="en-US" sz="2000" dirty="0"/>
              <a:t>-based build system</a:t>
            </a:r>
          </a:p>
          <a:p>
            <a:pPr marL="342900" indent="-342900">
              <a:lnSpc>
                <a:spcPct val="150000"/>
              </a:lnSpc>
              <a:buFont typeface="Wingdings" panose="05000000000000000000" pitchFamily="2" charset="2"/>
              <a:buChar char="q"/>
            </a:pPr>
            <a:r>
              <a:rPr lang="en-US" sz="2000" dirty="0"/>
              <a:t>F</a:t>
            </a:r>
            <a:r>
              <a:rPr lang="en-US" sz="2000" dirty="0" smtClean="0"/>
              <a:t>ast </a:t>
            </a:r>
            <a:r>
              <a:rPr lang="en-US" sz="2000" dirty="0"/>
              <a:t>and feature-rich emulator</a:t>
            </a:r>
          </a:p>
          <a:p>
            <a:pPr marL="342900" indent="-342900">
              <a:lnSpc>
                <a:spcPct val="150000"/>
              </a:lnSpc>
              <a:buFont typeface="Wingdings" panose="05000000000000000000" pitchFamily="2" charset="2"/>
              <a:buChar char="q"/>
            </a:pPr>
            <a:r>
              <a:rPr lang="en-US" sz="2000" dirty="0" smtClean="0"/>
              <a:t>Unified </a:t>
            </a:r>
            <a:r>
              <a:rPr lang="en-US" sz="2000" dirty="0"/>
              <a:t>environment where you can develop for all Android devices</a:t>
            </a:r>
          </a:p>
          <a:p>
            <a:pPr marL="342900" indent="-342900">
              <a:lnSpc>
                <a:spcPct val="150000"/>
              </a:lnSpc>
              <a:buFont typeface="Wingdings" panose="05000000000000000000" pitchFamily="2" charset="2"/>
              <a:buChar char="q"/>
            </a:pPr>
            <a:r>
              <a:rPr lang="en-US" sz="2000" dirty="0"/>
              <a:t>Apply Changes to push code and resource changes to your running app without restarting your app</a:t>
            </a:r>
          </a:p>
          <a:p>
            <a:pPr marL="342900" indent="-342900">
              <a:lnSpc>
                <a:spcPct val="150000"/>
              </a:lnSpc>
              <a:buFont typeface="Wingdings" panose="05000000000000000000" pitchFamily="2" charset="2"/>
              <a:buChar char="q"/>
            </a:pPr>
            <a:r>
              <a:rPr lang="en-US" sz="2000" dirty="0"/>
              <a:t>Code templates and </a:t>
            </a:r>
            <a:r>
              <a:rPr lang="en-US" sz="2000" dirty="0" err="1"/>
              <a:t>GitHub</a:t>
            </a:r>
            <a:r>
              <a:rPr lang="en-US" sz="2000" dirty="0"/>
              <a:t> integration to help you build common app features and import sample code</a:t>
            </a:r>
          </a:p>
          <a:p>
            <a:pPr marL="342900" indent="-342900">
              <a:lnSpc>
                <a:spcPct val="150000"/>
              </a:lnSpc>
              <a:buFont typeface="Wingdings" panose="05000000000000000000" pitchFamily="2" charset="2"/>
              <a:buChar char="q"/>
            </a:pPr>
            <a:r>
              <a:rPr lang="en-US" sz="2000" dirty="0"/>
              <a:t>Extensive testing tools and frameworks</a:t>
            </a:r>
          </a:p>
          <a:p>
            <a:pPr marL="342900" indent="-342900">
              <a:lnSpc>
                <a:spcPct val="150000"/>
              </a:lnSpc>
              <a:buFont typeface="Wingdings" panose="05000000000000000000" pitchFamily="2" charset="2"/>
              <a:buChar char="q"/>
            </a:pPr>
            <a:r>
              <a:rPr lang="en-US" sz="2000" dirty="0"/>
              <a:t>Lint tools to catch </a:t>
            </a:r>
            <a:r>
              <a:rPr lang="en-US" sz="2000" dirty="0" smtClean="0"/>
              <a:t>performance, </a:t>
            </a:r>
            <a:r>
              <a:rPr lang="en-US" sz="2000" dirty="0"/>
              <a:t>version compatibility, and other </a:t>
            </a:r>
            <a:r>
              <a:rPr lang="en-US" sz="2000" dirty="0" smtClean="0"/>
              <a:t>problems…</a:t>
            </a:r>
            <a:endParaRPr lang="en-US" sz="2000" dirty="0"/>
          </a:p>
          <a:p>
            <a:pPr marL="342900" indent="-342900">
              <a:lnSpc>
                <a:spcPct val="150000"/>
              </a:lnSpc>
              <a:buFont typeface="Wingdings" panose="05000000000000000000" pitchFamily="2" charset="2"/>
              <a:buChar char="q"/>
            </a:pPr>
            <a:r>
              <a:rPr lang="en-US" sz="2000" dirty="0"/>
              <a:t>C++ and NDK support</a:t>
            </a:r>
          </a:p>
          <a:p>
            <a:pPr marL="342900" indent="-342900" fontAlgn="ctr">
              <a:buFont typeface="Wingdings" panose="05000000000000000000" pitchFamily="2" charset="2"/>
              <a:buChar char="q"/>
            </a:pPr>
            <a:endParaRPr lang="fr-FR" sz="2400" dirty="0"/>
          </a:p>
        </p:txBody>
      </p:sp>
      <p:sp>
        <p:nvSpPr>
          <p:cNvPr id="3" name="Rectangle 2"/>
          <p:cNvSpPr/>
          <p:nvPr/>
        </p:nvSpPr>
        <p:spPr>
          <a:xfrm>
            <a:off x="2194933" y="6404421"/>
            <a:ext cx="6768752" cy="369332"/>
          </a:xfrm>
          <a:prstGeom prst="rect">
            <a:avLst/>
          </a:prstGeom>
        </p:spPr>
        <p:txBody>
          <a:bodyPr wrap="square">
            <a:spAutoFit/>
          </a:bodyPr>
          <a:lstStyle/>
          <a:p>
            <a:pPr algn="r"/>
            <a:r>
              <a:rPr lang="fr-FR" dirty="0" smtClean="0"/>
              <a:t>Source</a:t>
            </a:r>
            <a:r>
              <a:rPr lang="fr-FR" dirty="0"/>
              <a:t>: https://developer.android.com/studio/intro</a:t>
            </a:r>
            <a:endParaRPr lang="fr-FR" dirty="0"/>
          </a:p>
        </p:txBody>
      </p:sp>
    </p:spTree>
    <p:extLst>
      <p:ext uri="{BB962C8B-B14F-4D97-AF65-F5344CB8AC3E}">
        <p14:creationId xmlns:p14="http://schemas.microsoft.com/office/powerpoint/2010/main" val="984109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 AS </a:t>
            </a:r>
            <a:endParaRPr lang="fr-FR" sz="3200" b="1" dirty="0">
              <a:solidFill>
                <a:schemeClr val="bg1"/>
              </a:solidFill>
            </a:endParaRPr>
          </a:p>
        </p:txBody>
      </p:sp>
      <p:sp>
        <p:nvSpPr>
          <p:cNvPr id="4" name="Rectangle 3"/>
          <p:cNvSpPr/>
          <p:nvPr/>
        </p:nvSpPr>
        <p:spPr>
          <a:xfrm>
            <a:off x="0" y="764704"/>
            <a:ext cx="8927976" cy="400110"/>
          </a:xfrm>
          <a:prstGeom prst="rect">
            <a:avLst/>
          </a:prstGeom>
        </p:spPr>
        <p:txBody>
          <a:bodyPr wrap="square">
            <a:spAutoFit/>
          </a:bodyPr>
          <a:lstStyle/>
          <a:p>
            <a:pPr lvl="1"/>
            <a:r>
              <a:rPr lang="fr-FR" sz="2000" b="1" dirty="0">
                <a:solidFill>
                  <a:srgbClr val="0070C0"/>
                </a:solidFill>
              </a:rPr>
              <a:t>Installation des paquets supplémentaires et des mises à jour</a:t>
            </a:r>
            <a:endParaRPr lang="fr-FR" sz="1400" dirty="0">
              <a:solidFill>
                <a:srgbClr val="0070C0"/>
              </a:solidFill>
            </a:endParaRPr>
          </a:p>
        </p:txBody>
      </p:sp>
      <p:sp>
        <p:nvSpPr>
          <p:cNvPr id="9" name="Rectangle 8"/>
          <p:cNvSpPr/>
          <p:nvPr/>
        </p:nvSpPr>
        <p:spPr>
          <a:xfrm>
            <a:off x="2915816" y="1700808"/>
            <a:ext cx="5832648" cy="1077218"/>
          </a:xfrm>
          <a:prstGeom prst="rect">
            <a:avLst/>
          </a:prstGeom>
        </p:spPr>
        <p:txBody>
          <a:bodyPr wrap="square">
            <a:spAutoFit/>
          </a:bodyPr>
          <a:lstStyle/>
          <a:p>
            <a:pPr fontAlgn="ctr"/>
            <a:r>
              <a:rPr lang="fr-FR" sz="2000" b="1" dirty="0" smtClean="0"/>
              <a:t> </a:t>
            </a:r>
          </a:p>
          <a:p>
            <a:pPr fontAlgn="ctr"/>
            <a:endParaRPr lang="fr-FR" sz="2000" b="1" dirty="0">
              <a:solidFill>
                <a:srgbClr val="FF0000"/>
              </a:solidFill>
            </a:endParaRPr>
          </a:p>
          <a:p>
            <a:pPr fontAlgn="ctr"/>
            <a:endParaRPr lang="fr-FR" sz="2400" dirty="0"/>
          </a:p>
        </p:txBody>
      </p:sp>
      <p:sp>
        <p:nvSpPr>
          <p:cNvPr id="6" name="AutoShape 2" descr="Pour télécharger le SDK, cliquez sur Con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Pour télécharger le SDK, cliquez sur Config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Pour télécharger le SDK, cliquez sur Config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Pour télécharger le SDK, cliquez sur Config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p:nvPr/>
        </p:nvPicPr>
        <p:blipFill rotWithShape="1">
          <a:blip r:embed="rId2"/>
          <a:srcRect l="10913" t="4787" r="17339" b="5000"/>
          <a:stretch/>
        </p:blipFill>
        <p:spPr bwMode="auto">
          <a:xfrm>
            <a:off x="2631261" y="1368152"/>
            <a:ext cx="6477243" cy="494116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22805" y="2239417"/>
            <a:ext cx="3096344" cy="3077766"/>
          </a:xfrm>
          <a:prstGeom prst="rect">
            <a:avLst/>
          </a:prstGeom>
        </p:spPr>
        <p:txBody>
          <a:bodyPr wrap="square">
            <a:spAutoFit/>
          </a:bodyPr>
          <a:lstStyle/>
          <a:p>
            <a:pPr marL="742950" lvl="1" indent="-285750">
              <a:buFont typeface="Arial" panose="020B0604020202020204" pitchFamily="34" charset="0"/>
              <a:buChar char="•"/>
            </a:pPr>
            <a:r>
              <a:rPr lang="fr-FR" b="1" i="1" dirty="0">
                <a:solidFill>
                  <a:srgbClr val="002060"/>
                </a:solidFill>
              </a:rPr>
              <a:t>Android (un nombre)</a:t>
            </a:r>
            <a:r>
              <a:rPr lang="fr-FR" b="1" dirty="0">
                <a:solidFill>
                  <a:srgbClr val="002060"/>
                </a:solidFill>
              </a:rPr>
              <a:t>:</a:t>
            </a:r>
            <a:r>
              <a:rPr lang="fr-FR" dirty="0">
                <a:solidFill>
                  <a:schemeClr val="accent3">
                    <a:lumMod val="50000"/>
                  </a:schemeClr>
                </a:solidFill>
              </a:rPr>
              <a:t> correspond à la version d'Android, </a:t>
            </a:r>
            <a:endParaRPr lang="fr-FR" dirty="0" smtClean="0">
              <a:solidFill>
                <a:schemeClr val="accent3">
                  <a:lumMod val="50000"/>
                </a:schemeClr>
              </a:solidFill>
            </a:endParaRPr>
          </a:p>
          <a:p>
            <a:pPr marL="742950" lvl="1" indent="-285750">
              <a:buFont typeface="Arial" panose="020B0604020202020204" pitchFamily="34" charset="0"/>
              <a:buChar char="•"/>
            </a:pPr>
            <a:r>
              <a:rPr lang="fr-FR" dirty="0" smtClean="0">
                <a:solidFill>
                  <a:srgbClr val="FF0000"/>
                </a:solidFill>
              </a:rPr>
              <a:t>Exemple: </a:t>
            </a:r>
            <a:r>
              <a:rPr lang="fr-FR" dirty="0">
                <a:solidFill>
                  <a:srgbClr val="FF0000"/>
                </a:solidFill>
              </a:rPr>
              <a:t>Android 5</a:t>
            </a:r>
            <a:r>
              <a:rPr lang="fr-FR" dirty="0" smtClean="0">
                <a:solidFill>
                  <a:srgbClr val="FF0000"/>
                </a:solidFill>
              </a:rPr>
              <a:t>,</a:t>
            </a:r>
          </a:p>
          <a:p>
            <a:pPr marL="742950" lvl="1" indent="-285750">
              <a:buFont typeface="Arial" panose="020B0604020202020204" pitchFamily="34" charset="0"/>
              <a:buChar char="•"/>
            </a:pPr>
            <a:endParaRPr lang="fr-FR" sz="1600" dirty="0">
              <a:solidFill>
                <a:schemeClr val="accent3">
                  <a:lumMod val="50000"/>
                </a:schemeClr>
              </a:solidFill>
            </a:endParaRPr>
          </a:p>
          <a:p>
            <a:pPr marL="742950" lvl="1" indent="-285750">
              <a:buFont typeface="Arial" panose="020B0604020202020204" pitchFamily="34" charset="0"/>
              <a:buChar char="•"/>
            </a:pPr>
            <a:endParaRPr lang="fr-FR" sz="1600" dirty="0">
              <a:solidFill>
                <a:schemeClr val="accent3">
                  <a:lumMod val="50000"/>
                </a:schemeClr>
              </a:solidFill>
            </a:endParaRPr>
          </a:p>
          <a:p>
            <a:pPr marL="742950" lvl="1" indent="-285750">
              <a:buFont typeface="Arial" panose="020B0604020202020204" pitchFamily="34" charset="0"/>
              <a:buChar char="•"/>
            </a:pPr>
            <a:r>
              <a:rPr lang="fr-FR" b="1" i="1" dirty="0">
                <a:solidFill>
                  <a:srgbClr val="002060"/>
                </a:solidFill>
              </a:rPr>
              <a:t>API (un autre nombre</a:t>
            </a:r>
            <a:r>
              <a:rPr lang="fr-FR" dirty="0">
                <a:solidFill>
                  <a:schemeClr val="accent3">
                    <a:lumMod val="50000"/>
                  </a:schemeClr>
                </a:solidFill>
              </a:rPr>
              <a:t>: correspond à la version de l'API Android associée, </a:t>
            </a:r>
            <a:endParaRPr lang="fr-FR" dirty="0" smtClean="0">
              <a:solidFill>
                <a:schemeClr val="accent3">
                  <a:lumMod val="50000"/>
                </a:schemeClr>
              </a:solidFill>
            </a:endParaRPr>
          </a:p>
          <a:p>
            <a:pPr marL="742950" lvl="1" indent="-285750">
              <a:buFont typeface="Arial" panose="020B0604020202020204" pitchFamily="34" charset="0"/>
              <a:buChar char="•"/>
            </a:pPr>
            <a:r>
              <a:rPr lang="fr-FR" dirty="0" smtClean="0">
                <a:solidFill>
                  <a:srgbClr val="FF0000"/>
                </a:solidFill>
              </a:rPr>
              <a:t>Exemple: </a:t>
            </a:r>
            <a:r>
              <a:rPr lang="fr-FR" dirty="0">
                <a:solidFill>
                  <a:srgbClr val="FF0000"/>
                </a:solidFill>
              </a:rPr>
              <a:t>API 21.</a:t>
            </a:r>
            <a:endParaRPr lang="fr-FR" sz="1600" dirty="0">
              <a:solidFill>
                <a:srgbClr val="FF0000"/>
              </a:solidFill>
            </a:endParaRPr>
          </a:p>
        </p:txBody>
      </p:sp>
    </p:spTree>
    <p:extLst>
      <p:ext uri="{BB962C8B-B14F-4D97-AF65-F5344CB8AC3E}">
        <p14:creationId xmlns:p14="http://schemas.microsoft.com/office/powerpoint/2010/main" val="3138693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 AS</a:t>
            </a:r>
            <a:endParaRPr lang="fr-FR" sz="3200" b="1" dirty="0">
              <a:solidFill>
                <a:schemeClr val="bg1"/>
              </a:solidFill>
            </a:endParaRPr>
          </a:p>
        </p:txBody>
      </p:sp>
      <p:sp>
        <p:nvSpPr>
          <p:cNvPr id="4" name="Rectangle 3"/>
          <p:cNvSpPr/>
          <p:nvPr/>
        </p:nvSpPr>
        <p:spPr>
          <a:xfrm>
            <a:off x="683568" y="764704"/>
            <a:ext cx="8244408" cy="400110"/>
          </a:xfrm>
          <a:prstGeom prst="rect">
            <a:avLst/>
          </a:prstGeom>
        </p:spPr>
        <p:txBody>
          <a:bodyPr wrap="square">
            <a:spAutoFit/>
          </a:bodyPr>
          <a:lstStyle/>
          <a:p>
            <a:pPr lvl="1"/>
            <a:r>
              <a:rPr lang="fr-FR" sz="2000" b="1" dirty="0">
                <a:solidFill>
                  <a:srgbClr val="0070C0"/>
                </a:solidFill>
              </a:rPr>
              <a:t>Installation des paquets supplémentaires et des mises à jour</a:t>
            </a:r>
            <a:endParaRPr lang="fr-FR" sz="1400" dirty="0">
              <a:solidFill>
                <a:srgbClr val="0070C0"/>
              </a:solidFill>
            </a:endParaRPr>
          </a:p>
        </p:txBody>
      </p:sp>
      <p:sp>
        <p:nvSpPr>
          <p:cNvPr id="9" name="Rectangle 8"/>
          <p:cNvSpPr/>
          <p:nvPr/>
        </p:nvSpPr>
        <p:spPr>
          <a:xfrm>
            <a:off x="2915816" y="1700808"/>
            <a:ext cx="5832648" cy="1077218"/>
          </a:xfrm>
          <a:prstGeom prst="rect">
            <a:avLst/>
          </a:prstGeom>
        </p:spPr>
        <p:txBody>
          <a:bodyPr wrap="square">
            <a:spAutoFit/>
          </a:bodyPr>
          <a:lstStyle/>
          <a:p>
            <a:pPr fontAlgn="ctr"/>
            <a:r>
              <a:rPr lang="fr-FR" sz="2000" b="1" dirty="0" smtClean="0"/>
              <a:t> </a:t>
            </a:r>
          </a:p>
          <a:p>
            <a:pPr fontAlgn="ctr"/>
            <a:endParaRPr lang="fr-FR" sz="2000" b="1" dirty="0">
              <a:solidFill>
                <a:srgbClr val="FF0000"/>
              </a:solidFill>
            </a:endParaRPr>
          </a:p>
          <a:p>
            <a:pPr fontAlgn="ctr"/>
            <a:endParaRPr lang="fr-FR" sz="2400" dirty="0"/>
          </a:p>
        </p:txBody>
      </p:sp>
      <p:sp>
        <p:nvSpPr>
          <p:cNvPr id="6" name="AutoShape 2" descr="Pour télécharger le SDK, cliquez sur Con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Pour télécharger le SDK, cliquez sur Config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Pour télécharger le SDK, cliquez sur Config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Pour télécharger le SDK, cliquez sur Config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0" y="1268760"/>
            <a:ext cx="2843808" cy="4493538"/>
          </a:xfrm>
          <a:prstGeom prst="rect">
            <a:avLst/>
          </a:prstGeom>
        </p:spPr>
        <p:txBody>
          <a:bodyPr wrap="square">
            <a:spAutoFit/>
          </a:bodyPr>
          <a:lstStyle/>
          <a:p>
            <a:pPr lvl="0"/>
            <a:r>
              <a:rPr lang="fr-FR" dirty="0" smtClean="0"/>
              <a:t>installer </a:t>
            </a:r>
            <a:r>
              <a:rPr lang="fr-FR" dirty="0"/>
              <a:t>au </a:t>
            </a:r>
            <a:r>
              <a:rPr lang="fr-FR" dirty="0" smtClean="0"/>
              <a:t>moins:</a:t>
            </a:r>
          </a:p>
          <a:p>
            <a:pPr lvl="0"/>
            <a:endParaRPr lang="fr-FR" sz="1600" dirty="0"/>
          </a:p>
          <a:p>
            <a:pPr marL="342900" lvl="0" indent="-342900">
              <a:buFont typeface="+mj-lt"/>
              <a:buAutoNum type="arabicPeriod"/>
            </a:pPr>
            <a:r>
              <a:rPr lang="fr-FR" b="1" i="1" dirty="0"/>
              <a:t>Android SDK </a:t>
            </a:r>
            <a:r>
              <a:rPr lang="fr-FR" b="1" i="1" dirty="0" err="1"/>
              <a:t>Build</a:t>
            </a:r>
            <a:r>
              <a:rPr lang="fr-FR" b="1" i="1" dirty="0"/>
              <a:t> Tools</a:t>
            </a:r>
            <a:r>
              <a:rPr lang="fr-FR" dirty="0"/>
              <a:t>: inclut les outils pour </a:t>
            </a:r>
            <a:r>
              <a:rPr lang="fr-FR" dirty="0" err="1"/>
              <a:t>build</a:t>
            </a:r>
            <a:r>
              <a:rPr lang="fr-FR" dirty="0"/>
              <a:t> Android </a:t>
            </a:r>
            <a:r>
              <a:rPr lang="fr-FR" dirty="0" err="1"/>
              <a:t>apps</a:t>
            </a:r>
            <a:r>
              <a:rPr lang="fr-FR" dirty="0"/>
              <a:t>, il permet de faire des configurations de </a:t>
            </a:r>
            <a:r>
              <a:rPr lang="fr-FR" dirty="0" err="1"/>
              <a:t>build</a:t>
            </a:r>
            <a:r>
              <a:rPr lang="fr-FR" dirty="0"/>
              <a:t> sans modifier les </a:t>
            </a:r>
            <a:r>
              <a:rPr lang="fr-FR" dirty="0" err="1"/>
              <a:t>fichies</a:t>
            </a:r>
            <a:r>
              <a:rPr lang="fr-FR" dirty="0"/>
              <a:t> du code source d’une </a:t>
            </a:r>
            <a:r>
              <a:rPr lang="fr-FR" dirty="0" smtClean="0"/>
              <a:t>application,</a:t>
            </a:r>
          </a:p>
          <a:p>
            <a:pPr marL="285750" lvl="0" indent="-285750">
              <a:buFont typeface="Arial" panose="020B0604020202020204" pitchFamily="34" charset="0"/>
              <a:buChar char="•"/>
            </a:pPr>
            <a:endParaRPr lang="fr-FR" b="1" i="1" dirty="0"/>
          </a:p>
          <a:p>
            <a:pPr lvl="0"/>
            <a:r>
              <a:rPr lang="en-US" b="1" i="1" dirty="0" smtClean="0"/>
              <a:t>2. Android </a:t>
            </a:r>
            <a:r>
              <a:rPr lang="en-US" b="1" i="1" dirty="0"/>
              <a:t>SDK Platform Tools</a:t>
            </a:r>
            <a:r>
              <a:rPr lang="en-US" dirty="0" smtClean="0"/>
              <a:t>:</a:t>
            </a:r>
          </a:p>
          <a:p>
            <a:pPr lvl="0"/>
            <a:r>
              <a:rPr lang="en-US" i="1" dirty="0" smtClean="0"/>
              <a:t>des </a:t>
            </a:r>
            <a:r>
              <a:rPr lang="en-US" i="1" dirty="0" err="1"/>
              <a:t>outils</a:t>
            </a:r>
            <a:r>
              <a:rPr lang="en-US" i="1" dirty="0"/>
              <a:t> </a:t>
            </a:r>
            <a:r>
              <a:rPr lang="en-US" i="1" dirty="0" err="1"/>
              <a:t>exigés</a:t>
            </a:r>
            <a:r>
              <a:rPr lang="en-US" i="1" dirty="0"/>
              <a:t> par la </a:t>
            </a:r>
            <a:r>
              <a:rPr lang="en-US" i="1" dirty="0" err="1"/>
              <a:t>plateforme</a:t>
            </a:r>
            <a:r>
              <a:rPr lang="en-US" i="1" dirty="0"/>
              <a:t> Android, en plus </a:t>
            </a:r>
            <a:r>
              <a:rPr lang="en-US" i="1" dirty="0" err="1"/>
              <a:t>l’outil</a:t>
            </a:r>
            <a:r>
              <a:rPr lang="en-US" i="1" dirty="0"/>
              <a:t> </a:t>
            </a:r>
            <a:r>
              <a:rPr lang="en-US" i="1" dirty="0" err="1" smtClean="0"/>
              <a:t>adb</a:t>
            </a:r>
            <a:r>
              <a:rPr lang="en-US" i="1" dirty="0" smtClean="0"/>
              <a:t>,</a:t>
            </a:r>
            <a:endParaRPr lang="fr-FR" sz="1600" dirty="0"/>
          </a:p>
        </p:txBody>
      </p:sp>
      <p:pic>
        <p:nvPicPr>
          <p:cNvPr id="12" name="Image 11"/>
          <p:cNvPicPr/>
          <p:nvPr/>
        </p:nvPicPr>
        <p:blipFill rotWithShape="1">
          <a:blip r:embed="rId2"/>
          <a:srcRect r="6084"/>
          <a:stretch/>
        </p:blipFill>
        <p:spPr bwMode="auto">
          <a:xfrm>
            <a:off x="3088010" y="1164814"/>
            <a:ext cx="6055990"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361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0"/>
            <a:ext cx="8208912"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a:lnSpc>
                <a:spcPct val="150000"/>
              </a:lnSpc>
            </a:pPr>
            <a:r>
              <a:rPr lang="fr-FR" sz="4400" b="1" dirty="0" smtClean="0">
                <a:solidFill>
                  <a:schemeClr val="bg1">
                    <a:lumMod val="95000"/>
                  </a:schemeClr>
                </a:solidFill>
              </a:rPr>
              <a:t>Comment développer une application mobile?</a:t>
            </a:r>
          </a:p>
          <a:p>
            <a:pPr>
              <a:lnSpc>
                <a:spcPct val="150000"/>
              </a:lnSpc>
            </a:pPr>
            <a:r>
              <a:rPr lang="fr-FR" sz="4000" b="1" dirty="0" smtClean="0">
                <a:solidFill>
                  <a:srgbClr val="FFFF00"/>
                </a:solidFill>
              </a:rPr>
              <a:t>Combien y-t-ils de types </a:t>
            </a:r>
            <a:r>
              <a:rPr lang="fr-FR" sz="4000" b="1" dirty="0">
                <a:solidFill>
                  <a:srgbClr val="FFFF00"/>
                </a:solidFill>
              </a:rPr>
              <a:t>d’applications </a:t>
            </a:r>
            <a:r>
              <a:rPr lang="fr-FR" sz="4000" b="1" dirty="0" smtClean="0">
                <a:solidFill>
                  <a:srgbClr val="FFFF00"/>
                </a:solidFill>
              </a:rPr>
              <a:t>mobiles?</a:t>
            </a:r>
          </a:p>
        </p:txBody>
      </p:sp>
      <p:sp>
        <p:nvSpPr>
          <p:cNvPr id="2" name="Titre 1"/>
          <p:cNvSpPr>
            <a:spLocks noGrp="1"/>
          </p:cNvSpPr>
          <p:nvPr>
            <p:ph type="title"/>
          </p:nvPr>
        </p:nvSpPr>
        <p:spPr>
          <a:xfrm>
            <a:off x="0" y="116632"/>
            <a:ext cx="9144000" cy="994122"/>
          </a:xfrm>
          <a:solidFill>
            <a:schemeClr val="tx1">
              <a:lumMod val="75000"/>
              <a:lumOff val="25000"/>
            </a:schemeClr>
          </a:solidFill>
        </p:spPr>
        <p:txBody>
          <a:bodyPr/>
          <a:lstStyle/>
          <a:p>
            <a:r>
              <a:rPr lang="fr-FR" b="1" dirty="0" smtClean="0">
                <a:solidFill>
                  <a:srgbClr val="92D050"/>
                </a:solidFill>
              </a:rPr>
              <a:t>Questions</a:t>
            </a:r>
            <a:r>
              <a:rPr lang="fr-FR" dirty="0" smtClean="0">
                <a:solidFill>
                  <a:srgbClr val="92D050"/>
                </a:solidFill>
              </a:rPr>
              <a:t> </a:t>
            </a:r>
            <a:endParaRPr lang="fr-FR" dirty="0">
              <a:solidFill>
                <a:srgbClr val="92D050"/>
              </a:solidFill>
            </a:endParaRPr>
          </a:p>
        </p:txBody>
      </p:sp>
    </p:spTree>
    <p:extLst>
      <p:ext uri="{BB962C8B-B14F-4D97-AF65-F5344CB8AC3E}">
        <p14:creationId xmlns:p14="http://schemas.microsoft.com/office/powerpoint/2010/main" val="4170055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 AS</a:t>
            </a:r>
            <a:endParaRPr lang="fr-FR" sz="3200" b="1" dirty="0">
              <a:solidFill>
                <a:schemeClr val="bg1"/>
              </a:solidFill>
            </a:endParaRPr>
          </a:p>
        </p:txBody>
      </p:sp>
      <p:sp>
        <p:nvSpPr>
          <p:cNvPr id="4" name="Rectangle 3"/>
          <p:cNvSpPr/>
          <p:nvPr/>
        </p:nvSpPr>
        <p:spPr>
          <a:xfrm>
            <a:off x="683568" y="764704"/>
            <a:ext cx="8244408" cy="400110"/>
          </a:xfrm>
          <a:prstGeom prst="rect">
            <a:avLst/>
          </a:prstGeom>
        </p:spPr>
        <p:txBody>
          <a:bodyPr wrap="square">
            <a:spAutoFit/>
          </a:bodyPr>
          <a:lstStyle/>
          <a:p>
            <a:pPr lvl="1"/>
            <a:r>
              <a:rPr lang="fr-FR" sz="2000" b="1" dirty="0">
                <a:solidFill>
                  <a:srgbClr val="0070C0"/>
                </a:solidFill>
              </a:rPr>
              <a:t>Installation des paquets supplémentaires et des mises à jour</a:t>
            </a:r>
            <a:endParaRPr lang="fr-FR" sz="1400" dirty="0">
              <a:solidFill>
                <a:srgbClr val="0070C0"/>
              </a:solidFill>
            </a:endParaRPr>
          </a:p>
        </p:txBody>
      </p:sp>
      <p:sp>
        <p:nvSpPr>
          <p:cNvPr id="9" name="Rectangle 8"/>
          <p:cNvSpPr/>
          <p:nvPr/>
        </p:nvSpPr>
        <p:spPr>
          <a:xfrm>
            <a:off x="2915816" y="1700808"/>
            <a:ext cx="5832648" cy="1077218"/>
          </a:xfrm>
          <a:prstGeom prst="rect">
            <a:avLst/>
          </a:prstGeom>
        </p:spPr>
        <p:txBody>
          <a:bodyPr wrap="square">
            <a:spAutoFit/>
          </a:bodyPr>
          <a:lstStyle/>
          <a:p>
            <a:pPr fontAlgn="ctr"/>
            <a:r>
              <a:rPr lang="fr-FR" sz="2000" b="1" dirty="0" smtClean="0"/>
              <a:t> </a:t>
            </a:r>
          </a:p>
          <a:p>
            <a:pPr fontAlgn="ctr"/>
            <a:endParaRPr lang="fr-FR" sz="2000" b="1" dirty="0">
              <a:solidFill>
                <a:srgbClr val="FF0000"/>
              </a:solidFill>
            </a:endParaRPr>
          </a:p>
          <a:p>
            <a:pPr fontAlgn="ctr"/>
            <a:endParaRPr lang="fr-FR" sz="2400" dirty="0"/>
          </a:p>
        </p:txBody>
      </p:sp>
      <p:sp>
        <p:nvSpPr>
          <p:cNvPr id="6" name="AutoShape 2" descr="Pour télécharger le SDK, cliquez sur Con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Pour télécharger le SDK, cliquez sur Config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Pour télécharger le SDK, cliquez sur Config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Pour télécharger le SDK, cliquez sur Config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971600" y="1480716"/>
            <a:ext cx="7416824" cy="2277547"/>
          </a:xfrm>
          <a:prstGeom prst="rect">
            <a:avLst/>
          </a:prstGeom>
        </p:spPr>
        <p:txBody>
          <a:bodyPr wrap="square">
            <a:spAutoFit/>
          </a:bodyPr>
          <a:lstStyle/>
          <a:p>
            <a:pPr lvl="0"/>
            <a:r>
              <a:rPr lang="fr-FR" sz="2400" dirty="0" smtClean="0"/>
              <a:t>installer </a:t>
            </a:r>
            <a:r>
              <a:rPr lang="fr-FR" sz="2400" dirty="0"/>
              <a:t>au </a:t>
            </a:r>
            <a:r>
              <a:rPr lang="fr-FR" sz="2400" dirty="0" smtClean="0"/>
              <a:t>moins</a:t>
            </a:r>
            <a:r>
              <a:rPr lang="fr-FR" sz="2000" dirty="0" smtClean="0"/>
              <a:t>:</a:t>
            </a:r>
          </a:p>
          <a:p>
            <a:pPr marL="285750" lvl="0" indent="-285750">
              <a:buFont typeface="Arial" panose="020B0604020202020204" pitchFamily="34" charset="0"/>
              <a:buChar char="•"/>
            </a:pPr>
            <a:endParaRPr lang="fr-FR" dirty="0"/>
          </a:p>
          <a:p>
            <a:pPr lvl="0"/>
            <a:r>
              <a:rPr lang="fr-FR" sz="2000" b="1" i="1" dirty="0" smtClean="0"/>
              <a:t>3. Android </a:t>
            </a:r>
            <a:r>
              <a:rPr lang="fr-FR" sz="2000" b="1" i="1" dirty="0"/>
              <a:t>SDK Tools</a:t>
            </a:r>
            <a:r>
              <a:rPr lang="fr-FR" sz="2000" dirty="0"/>
              <a:t>: ils rassemblent les outils essentiels de développement et de débogage, tels que </a:t>
            </a:r>
            <a:r>
              <a:rPr lang="fr-FR" sz="2000" dirty="0" err="1" smtClean="0"/>
              <a:t>ProGuard</a:t>
            </a:r>
            <a:endParaRPr lang="fr-FR" sz="2000" dirty="0"/>
          </a:p>
          <a:p>
            <a:pPr marL="285750" lvl="0" indent="-285750">
              <a:buFont typeface="Arial" panose="020B0604020202020204" pitchFamily="34" charset="0"/>
              <a:buChar char="•"/>
            </a:pPr>
            <a:endParaRPr lang="fr-FR" sz="2000" b="1" i="1" dirty="0"/>
          </a:p>
          <a:p>
            <a:pPr lvl="0"/>
            <a:r>
              <a:rPr lang="en-US" sz="2000" b="1" i="1" dirty="0" smtClean="0"/>
              <a:t>4. Android </a:t>
            </a:r>
            <a:r>
              <a:rPr lang="en-US" sz="2000" b="1" i="1" dirty="0"/>
              <a:t>Support Library</a:t>
            </a:r>
            <a:r>
              <a:rPr lang="en-US" sz="2000" dirty="0"/>
              <a:t>: </a:t>
            </a:r>
            <a:r>
              <a:rPr lang="en-US" sz="2000" dirty="0" smtClean="0"/>
              <a:t>provide </a:t>
            </a:r>
            <a:r>
              <a:rPr lang="en-US" sz="2000" dirty="0"/>
              <a:t>an extended set of APIs that are compatible with most versions of Android</a:t>
            </a:r>
            <a:endParaRPr lang="fr-FR" sz="2000" dirty="0"/>
          </a:p>
        </p:txBody>
      </p:sp>
    </p:spTree>
    <p:extLst>
      <p:ext uri="{BB962C8B-B14F-4D97-AF65-F5344CB8AC3E}">
        <p14:creationId xmlns:p14="http://schemas.microsoft.com/office/powerpoint/2010/main" val="2761508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smtClean="0">
                <a:solidFill>
                  <a:schemeClr val="bg1"/>
                </a:solidFill>
              </a:rPr>
              <a:t>Processus de développement </a:t>
            </a:r>
            <a:endParaRPr lang="fr-FR" sz="3200" b="1" dirty="0">
              <a:solidFill>
                <a:schemeClr val="bg1"/>
              </a:solidFill>
            </a:endParaRPr>
          </a:p>
        </p:txBody>
      </p:sp>
      <p:sp>
        <p:nvSpPr>
          <p:cNvPr id="9" name="Rectangle 8"/>
          <p:cNvSpPr/>
          <p:nvPr/>
        </p:nvSpPr>
        <p:spPr>
          <a:xfrm>
            <a:off x="2915816" y="1700808"/>
            <a:ext cx="5832648" cy="1077218"/>
          </a:xfrm>
          <a:prstGeom prst="rect">
            <a:avLst/>
          </a:prstGeom>
        </p:spPr>
        <p:txBody>
          <a:bodyPr wrap="square">
            <a:spAutoFit/>
          </a:bodyPr>
          <a:lstStyle/>
          <a:p>
            <a:pPr fontAlgn="ctr"/>
            <a:r>
              <a:rPr lang="fr-FR" sz="2000" b="1" dirty="0" smtClean="0"/>
              <a:t> </a:t>
            </a:r>
          </a:p>
          <a:p>
            <a:pPr fontAlgn="ctr"/>
            <a:endParaRPr lang="fr-FR" sz="2000" b="1" dirty="0">
              <a:solidFill>
                <a:srgbClr val="FF0000"/>
              </a:solidFill>
            </a:endParaRPr>
          </a:p>
          <a:p>
            <a:pPr fontAlgn="ctr"/>
            <a:endParaRPr lang="fr-FR" sz="2400" dirty="0"/>
          </a:p>
        </p:txBody>
      </p:sp>
      <p:sp>
        <p:nvSpPr>
          <p:cNvPr id="6" name="AutoShape 2" descr="Pour télécharger le SDK, cliquez sur Con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Pour télécharger le SDK, cliquez sur Config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Pour télécharger le SDK, cliquez sur Config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Pour télécharger le SDK, cliquez sur Config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737915" y="2204880"/>
            <a:ext cx="7416824" cy="4154984"/>
          </a:xfrm>
          <a:prstGeom prst="rect">
            <a:avLst/>
          </a:prstGeom>
        </p:spPr>
        <p:txBody>
          <a:bodyPr wrap="square">
            <a:spAutoFit/>
          </a:bodyPr>
          <a:lstStyle/>
          <a:p>
            <a:pPr marL="457200" lvl="0" indent="-457200">
              <a:buFont typeface="+mj-lt"/>
              <a:buAutoNum type="arabicPeriod"/>
            </a:pPr>
            <a:r>
              <a:rPr lang="fr-FR" sz="2400" dirty="0"/>
              <a:t>Créez le projet dans Android Studio et choisissez un modèle </a:t>
            </a:r>
            <a:r>
              <a:rPr lang="fr-FR" sz="2400" dirty="0" smtClean="0"/>
              <a:t>approprié.</a:t>
            </a:r>
          </a:p>
          <a:p>
            <a:pPr marL="457200" lvl="0" indent="-457200">
              <a:buFont typeface="+mj-lt"/>
              <a:buAutoNum type="arabicPeriod"/>
            </a:pPr>
            <a:r>
              <a:rPr lang="fr-FR" sz="2400" dirty="0" smtClean="0"/>
              <a:t>Définissez </a:t>
            </a:r>
            <a:r>
              <a:rPr lang="fr-FR" sz="2400" dirty="0"/>
              <a:t>une disposition pour chaque écran comportant des éléments d'interface utilisateur. </a:t>
            </a:r>
            <a:endParaRPr lang="fr-FR" sz="2400" dirty="0" smtClean="0"/>
          </a:p>
          <a:p>
            <a:pPr marL="457200" lvl="0" indent="-457200">
              <a:buFont typeface="+mj-lt"/>
              <a:buAutoNum type="arabicPeriod"/>
            </a:pPr>
            <a:r>
              <a:rPr lang="fr-FR" sz="2400" dirty="0" smtClean="0"/>
              <a:t>Écrivez </a:t>
            </a:r>
            <a:r>
              <a:rPr lang="fr-FR" sz="2400" dirty="0"/>
              <a:t>du code en utilisant le langage de programmation Java. </a:t>
            </a:r>
          </a:p>
          <a:p>
            <a:pPr marL="457200" lvl="0" indent="-457200">
              <a:buFont typeface="+mj-lt"/>
              <a:buAutoNum type="arabicPeriod"/>
            </a:pPr>
            <a:r>
              <a:rPr lang="fr-FR" sz="2400" dirty="0" smtClean="0"/>
              <a:t>Générez </a:t>
            </a:r>
            <a:r>
              <a:rPr lang="fr-FR" sz="2400" dirty="0"/>
              <a:t>et exécutez l'application sur des appareils réels et virtuels. </a:t>
            </a:r>
          </a:p>
          <a:p>
            <a:pPr marL="457200" lvl="0" indent="-457200">
              <a:buFont typeface="+mj-lt"/>
              <a:buAutoNum type="arabicPeriod"/>
            </a:pPr>
            <a:r>
              <a:rPr lang="fr-FR" sz="2400" dirty="0" smtClean="0"/>
              <a:t>Testez </a:t>
            </a:r>
            <a:r>
              <a:rPr lang="fr-FR" sz="2400" dirty="0"/>
              <a:t>et déboguez la logique et l'interface utilisateur de </a:t>
            </a:r>
            <a:r>
              <a:rPr lang="fr-FR" sz="2400" dirty="0" smtClean="0"/>
              <a:t>l'application.</a:t>
            </a:r>
          </a:p>
          <a:p>
            <a:pPr marL="457200" lvl="0" indent="-457200">
              <a:buFont typeface="+mj-lt"/>
              <a:buAutoNum type="arabicPeriod"/>
            </a:pPr>
            <a:r>
              <a:rPr lang="fr-FR" sz="2400" dirty="0" smtClean="0"/>
              <a:t>Publiez </a:t>
            </a:r>
            <a:r>
              <a:rPr lang="fr-FR" sz="2400" dirty="0"/>
              <a:t>l'application en assemblant l'APK </a:t>
            </a:r>
            <a:r>
              <a:rPr lang="fr-FR" sz="2400" dirty="0" smtClean="0"/>
              <a:t>final.</a:t>
            </a:r>
            <a:endParaRPr lang="fr-FR" sz="2000" dirty="0"/>
          </a:p>
        </p:txBody>
      </p:sp>
      <p:sp>
        <p:nvSpPr>
          <p:cNvPr id="7" name="Rogner et arrondir un rectangle à un seul coin 6"/>
          <p:cNvSpPr/>
          <p:nvPr/>
        </p:nvSpPr>
        <p:spPr>
          <a:xfrm>
            <a:off x="195274" y="1154050"/>
            <a:ext cx="1318641" cy="72008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1</a:t>
            </a:r>
            <a:r>
              <a:rPr lang="fr-FR" b="1" dirty="0" smtClean="0"/>
              <a:t>-Créer projet </a:t>
            </a:r>
            <a:endParaRPr lang="fr-FR" b="1" dirty="0"/>
          </a:p>
        </p:txBody>
      </p:sp>
      <p:sp>
        <p:nvSpPr>
          <p:cNvPr id="12" name="Rogner et arrondir un rectangle à un seul coin 11"/>
          <p:cNvSpPr/>
          <p:nvPr/>
        </p:nvSpPr>
        <p:spPr>
          <a:xfrm>
            <a:off x="1824179" y="1154050"/>
            <a:ext cx="1321618" cy="72008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2</a:t>
            </a:r>
            <a:r>
              <a:rPr lang="fr-FR" b="1" dirty="0" smtClean="0"/>
              <a:t>- Définir </a:t>
            </a:r>
            <a:r>
              <a:rPr lang="fr-FR" b="1" dirty="0" err="1" smtClean="0"/>
              <a:t>Layouts</a:t>
            </a:r>
            <a:endParaRPr lang="fr-FR" b="1" dirty="0"/>
          </a:p>
        </p:txBody>
      </p:sp>
      <p:sp>
        <p:nvSpPr>
          <p:cNvPr id="13" name="Rogner et arrondir un rectangle à un seul coin 12"/>
          <p:cNvSpPr/>
          <p:nvPr/>
        </p:nvSpPr>
        <p:spPr>
          <a:xfrm>
            <a:off x="3494159" y="1154050"/>
            <a:ext cx="1132792" cy="72008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3</a:t>
            </a:r>
            <a:r>
              <a:rPr lang="fr-FR" b="1" dirty="0" smtClean="0"/>
              <a:t>-Coder </a:t>
            </a:r>
            <a:endParaRPr lang="fr-FR" b="1" dirty="0"/>
          </a:p>
        </p:txBody>
      </p:sp>
      <p:sp>
        <p:nvSpPr>
          <p:cNvPr id="14" name="Rogner et arrondir un rectangle à un seul coin 13"/>
          <p:cNvSpPr/>
          <p:nvPr/>
        </p:nvSpPr>
        <p:spPr>
          <a:xfrm>
            <a:off x="4942132" y="1154050"/>
            <a:ext cx="1186310" cy="72008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4</a:t>
            </a:r>
            <a:r>
              <a:rPr lang="fr-FR" b="1" dirty="0" smtClean="0"/>
              <a:t>- </a:t>
            </a:r>
            <a:r>
              <a:rPr lang="fr-FR" b="1" dirty="0" err="1" smtClean="0"/>
              <a:t>Build</a:t>
            </a:r>
            <a:r>
              <a:rPr lang="fr-FR" b="1" dirty="0" smtClean="0"/>
              <a:t> + </a:t>
            </a:r>
            <a:r>
              <a:rPr lang="fr-FR" b="1" dirty="0" err="1" smtClean="0"/>
              <a:t>run</a:t>
            </a:r>
            <a:r>
              <a:rPr lang="fr-FR" b="1" dirty="0" smtClean="0"/>
              <a:t> </a:t>
            </a:r>
            <a:endParaRPr lang="fr-FR" b="1" dirty="0"/>
          </a:p>
        </p:txBody>
      </p:sp>
      <p:sp>
        <p:nvSpPr>
          <p:cNvPr id="15" name="Rogner et arrondir un rectangle à un seul coin 14"/>
          <p:cNvSpPr/>
          <p:nvPr/>
        </p:nvSpPr>
        <p:spPr>
          <a:xfrm>
            <a:off x="6443624" y="1141042"/>
            <a:ext cx="1086720" cy="72008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5</a:t>
            </a:r>
            <a:r>
              <a:rPr lang="fr-FR" b="1" dirty="0" smtClean="0"/>
              <a:t>-Test + </a:t>
            </a:r>
            <a:r>
              <a:rPr lang="fr-FR" b="1" dirty="0" err="1" smtClean="0"/>
              <a:t>debug</a:t>
            </a:r>
            <a:r>
              <a:rPr lang="fr-FR" b="1" dirty="0" smtClean="0"/>
              <a:t> </a:t>
            </a:r>
            <a:endParaRPr lang="fr-FR" b="1" dirty="0"/>
          </a:p>
        </p:txBody>
      </p:sp>
      <p:sp>
        <p:nvSpPr>
          <p:cNvPr id="16" name="Rogner et arrondir un rectangle à un seul coin 15"/>
          <p:cNvSpPr/>
          <p:nvPr/>
        </p:nvSpPr>
        <p:spPr>
          <a:xfrm>
            <a:off x="7834282" y="1141042"/>
            <a:ext cx="1224445" cy="72008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6</a:t>
            </a:r>
            <a:r>
              <a:rPr lang="fr-FR" b="1" dirty="0" smtClean="0"/>
              <a:t>-Publier </a:t>
            </a:r>
            <a:endParaRPr lang="fr-FR" b="1" dirty="0"/>
          </a:p>
        </p:txBody>
      </p:sp>
      <p:cxnSp>
        <p:nvCxnSpPr>
          <p:cNvPr id="18" name="Connecteur droit avec flèche 17"/>
          <p:cNvCxnSpPr>
            <a:stCxn id="7" idx="0"/>
            <a:endCxn id="12" idx="2"/>
          </p:cNvCxnSpPr>
          <p:nvPr/>
        </p:nvCxnSpPr>
        <p:spPr>
          <a:xfrm>
            <a:off x="1513915" y="1514090"/>
            <a:ext cx="3102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Connecteur droit avec flèche 21"/>
          <p:cNvCxnSpPr/>
          <p:nvPr/>
        </p:nvCxnSpPr>
        <p:spPr>
          <a:xfrm>
            <a:off x="7524019" y="1501082"/>
            <a:ext cx="3102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Connecteur droit avec flèche 22"/>
          <p:cNvCxnSpPr/>
          <p:nvPr/>
        </p:nvCxnSpPr>
        <p:spPr>
          <a:xfrm>
            <a:off x="6133360" y="1514090"/>
            <a:ext cx="3102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Connecteur droit avec flèche 23"/>
          <p:cNvCxnSpPr/>
          <p:nvPr/>
        </p:nvCxnSpPr>
        <p:spPr>
          <a:xfrm>
            <a:off x="4631868" y="1501082"/>
            <a:ext cx="3102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necteur droit avec flèche 24"/>
          <p:cNvCxnSpPr/>
          <p:nvPr/>
        </p:nvCxnSpPr>
        <p:spPr>
          <a:xfrm>
            <a:off x="3183895" y="1514090"/>
            <a:ext cx="3102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69665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 AS</a:t>
            </a:r>
            <a:endParaRPr lang="fr-FR" sz="3200" b="1" dirty="0">
              <a:solidFill>
                <a:schemeClr val="bg1"/>
              </a:solidFill>
            </a:endParaRPr>
          </a:p>
        </p:txBody>
      </p:sp>
      <p:sp>
        <p:nvSpPr>
          <p:cNvPr id="4" name="Rectangle 3"/>
          <p:cNvSpPr/>
          <p:nvPr/>
        </p:nvSpPr>
        <p:spPr>
          <a:xfrm>
            <a:off x="683568" y="764704"/>
            <a:ext cx="8244408" cy="461665"/>
          </a:xfrm>
          <a:prstGeom prst="rect">
            <a:avLst/>
          </a:prstGeom>
        </p:spPr>
        <p:txBody>
          <a:bodyPr wrap="square">
            <a:spAutoFit/>
          </a:bodyPr>
          <a:lstStyle/>
          <a:p>
            <a:pPr lvl="0"/>
            <a:r>
              <a:rPr lang="fr-FR" sz="2400" b="1" dirty="0">
                <a:solidFill>
                  <a:srgbClr val="0070C0"/>
                </a:solidFill>
              </a:rPr>
              <a:t>Création d’un premier projet et d’une application</a:t>
            </a:r>
            <a:endParaRPr lang="fr-FR" sz="1400" dirty="0">
              <a:solidFill>
                <a:srgbClr val="0070C0"/>
              </a:solidFill>
            </a:endParaRPr>
          </a:p>
        </p:txBody>
      </p:sp>
      <p:sp>
        <p:nvSpPr>
          <p:cNvPr id="9" name="Rectangle 8"/>
          <p:cNvSpPr/>
          <p:nvPr/>
        </p:nvSpPr>
        <p:spPr>
          <a:xfrm>
            <a:off x="2915816" y="1700808"/>
            <a:ext cx="5832648" cy="1077218"/>
          </a:xfrm>
          <a:prstGeom prst="rect">
            <a:avLst/>
          </a:prstGeom>
        </p:spPr>
        <p:txBody>
          <a:bodyPr wrap="square">
            <a:spAutoFit/>
          </a:bodyPr>
          <a:lstStyle/>
          <a:p>
            <a:pPr fontAlgn="ctr"/>
            <a:r>
              <a:rPr lang="fr-FR" sz="2000" b="1" dirty="0" smtClean="0"/>
              <a:t> </a:t>
            </a:r>
          </a:p>
          <a:p>
            <a:pPr fontAlgn="ctr"/>
            <a:endParaRPr lang="fr-FR" sz="2000" b="1" dirty="0">
              <a:solidFill>
                <a:srgbClr val="FF0000"/>
              </a:solidFill>
            </a:endParaRPr>
          </a:p>
          <a:p>
            <a:pPr fontAlgn="ctr"/>
            <a:endParaRPr lang="fr-FR" sz="2400" dirty="0"/>
          </a:p>
        </p:txBody>
      </p:sp>
      <p:sp>
        <p:nvSpPr>
          <p:cNvPr id="6" name="AutoShape 2" descr="Pour télécharger le SDK, cliquez sur Con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Pour télécharger le SDK, cliquez sur Config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Pour télécharger le SDK, cliquez sur Config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Pour télécharger le SDK, cliquez sur Config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p:cNvPicPr/>
          <p:nvPr/>
        </p:nvPicPr>
        <p:blipFill rotWithShape="1">
          <a:blip r:embed="rId2"/>
          <a:srcRect l="8764" t="2353" r="20508" b="4119"/>
          <a:stretch/>
        </p:blipFill>
        <p:spPr bwMode="auto">
          <a:xfrm>
            <a:off x="4139952" y="1196752"/>
            <a:ext cx="4896544" cy="3960440"/>
          </a:xfrm>
          <a:prstGeom prst="rect">
            <a:avLst/>
          </a:prstGeom>
          <a:ln>
            <a:noFill/>
          </a:ln>
          <a:extLst>
            <a:ext uri="{53640926-AAD7-44D8-BBD7-CCE9431645EC}">
              <a14:shadowObscured xmlns:a14="http://schemas.microsoft.com/office/drawing/2010/main"/>
            </a:ext>
          </a:extLst>
        </p:spPr>
      </p:pic>
      <p:graphicFrame>
        <p:nvGraphicFramePr>
          <p:cNvPr id="5" name="Tableau 4"/>
          <p:cNvGraphicFramePr>
            <a:graphicFrameLocks noGrp="1"/>
          </p:cNvGraphicFramePr>
          <p:nvPr>
            <p:extLst>
              <p:ext uri="{D42A27DB-BD31-4B8C-83A1-F6EECF244321}">
                <p14:modId xmlns:p14="http://schemas.microsoft.com/office/powerpoint/2010/main" val="327002973"/>
              </p:ext>
            </p:extLst>
          </p:nvPr>
        </p:nvGraphicFramePr>
        <p:xfrm>
          <a:off x="107504" y="4327986"/>
          <a:ext cx="7488832" cy="2485390"/>
        </p:xfrm>
        <a:graphic>
          <a:graphicData uri="http://schemas.openxmlformats.org/drawingml/2006/table">
            <a:tbl>
              <a:tblPr firstRow="1" firstCol="1" bandRow="1">
                <a:tableStyleId>{BDBED569-4797-4DF1-A0F4-6AAB3CD982D8}</a:tableStyleId>
              </a:tblPr>
              <a:tblGrid>
                <a:gridCol w="1821562"/>
                <a:gridCol w="5667270"/>
              </a:tblGrid>
              <a:tr h="527050">
                <a:tc>
                  <a:txBody>
                    <a:bodyPr/>
                    <a:lstStyle/>
                    <a:p>
                      <a:pPr>
                        <a:spcAft>
                          <a:spcPts val="0"/>
                        </a:spcAft>
                      </a:pPr>
                      <a:r>
                        <a:rPr lang="fr-FR" sz="1400" dirty="0">
                          <a:effectLst/>
                        </a:rPr>
                        <a:t>Application </a:t>
                      </a:r>
                      <a:r>
                        <a:rPr lang="fr-FR" sz="1400" dirty="0" err="1">
                          <a:effectLst/>
                        </a:rPr>
                        <a:t>name</a:t>
                      </a:r>
                      <a:r>
                        <a:rPr lang="fr-FR" sz="1400" dirty="0">
                          <a:effectLst/>
                        </a:rPr>
                        <a:t> :</a:t>
                      </a:r>
                      <a:endParaRPr lang="fr-FR" sz="1200" dirty="0">
                        <a:effectLst/>
                        <a:latin typeface="Calibri"/>
                        <a:ea typeface="Calibri"/>
                        <a:cs typeface="Arial"/>
                      </a:endParaRPr>
                    </a:p>
                  </a:txBody>
                  <a:tcPr marL="68580" marR="68580" marT="0" marB="0"/>
                </a:tc>
                <a:tc>
                  <a:txBody>
                    <a:bodyPr/>
                    <a:lstStyle/>
                    <a:p>
                      <a:pPr>
                        <a:spcAft>
                          <a:spcPts val="0"/>
                        </a:spcAft>
                      </a:pPr>
                      <a:r>
                        <a:rPr lang="fr-FR" sz="1400" b="0" dirty="0">
                          <a:effectLst/>
                        </a:rPr>
                        <a:t>c’est le nom qui va apparaitre dans la liste des applications sur l’appareil et dans le Play Store.</a:t>
                      </a:r>
                      <a:endParaRPr lang="fr-FR" sz="1200" b="0" dirty="0">
                        <a:effectLst/>
                        <a:latin typeface="Calibri"/>
                        <a:ea typeface="Calibri"/>
                        <a:cs typeface="Arial"/>
                      </a:endParaRPr>
                    </a:p>
                  </a:txBody>
                  <a:tcPr marL="68580" marR="68580" marT="0" marB="0"/>
                </a:tc>
              </a:tr>
              <a:tr h="442595">
                <a:tc>
                  <a:txBody>
                    <a:bodyPr/>
                    <a:lstStyle/>
                    <a:p>
                      <a:pPr>
                        <a:spcAft>
                          <a:spcPts val="0"/>
                        </a:spcAft>
                      </a:pPr>
                      <a:r>
                        <a:rPr lang="fr-FR" sz="1400" dirty="0" err="1">
                          <a:effectLst/>
                        </a:rPr>
                        <a:t>Company</a:t>
                      </a:r>
                      <a:r>
                        <a:rPr lang="fr-FR" sz="1400" dirty="0">
                          <a:effectLst/>
                        </a:rPr>
                        <a:t> </a:t>
                      </a:r>
                      <a:r>
                        <a:rPr lang="fr-FR" sz="1400" dirty="0" err="1">
                          <a:effectLst/>
                        </a:rPr>
                        <a:t>domain</a:t>
                      </a:r>
                      <a:r>
                        <a:rPr lang="fr-FR" sz="1400" dirty="0">
                          <a:effectLst/>
                        </a:rPr>
                        <a:t> :</a:t>
                      </a:r>
                      <a:endParaRPr lang="fr-FR" sz="1200" dirty="0">
                        <a:effectLst/>
                        <a:latin typeface="Calibri"/>
                        <a:ea typeface="Calibri"/>
                        <a:cs typeface="Arial"/>
                      </a:endParaRPr>
                    </a:p>
                  </a:txBody>
                  <a:tcPr marL="68580" marR="68580" marT="0" marB="0"/>
                </a:tc>
                <a:tc>
                  <a:txBody>
                    <a:bodyPr/>
                    <a:lstStyle/>
                    <a:p>
                      <a:pPr>
                        <a:spcAft>
                          <a:spcPts val="0"/>
                        </a:spcAft>
                      </a:pPr>
                      <a:r>
                        <a:rPr lang="fr-FR" sz="1400" dirty="0">
                          <a:effectLst/>
                        </a:rPr>
                        <a:t>c’est un qualifiant qui apparaitra dans le nom du package.</a:t>
                      </a:r>
                      <a:endParaRPr lang="fr-FR" sz="1200" dirty="0">
                        <a:effectLst/>
                        <a:latin typeface="Calibri"/>
                        <a:ea typeface="Calibri"/>
                        <a:cs typeface="Arial"/>
                      </a:endParaRPr>
                    </a:p>
                  </a:txBody>
                  <a:tcPr marL="68580" marR="68580" marT="0" marB="0"/>
                </a:tc>
              </a:tr>
              <a:tr h="711200">
                <a:tc>
                  <a:txBody>
                    <a:bodyPr/>
                    <a:lstStyle/>
                    <a:p>
                      <a:pPr>
                        <a:spcAft>
                          <a:spcPts val="0"/>
                        </a:spcAft>
                      </a:pPr>
                      <a:r>
                        <a:rPr lang="fr-FR" sz="1400" dirty="0">
                          <a:effectLst/>
                        </a:rPr>
                        <a:t>Package </a:t>
                      </a:r>
                      <a:r>
                        <a:rPr lang="fr-FR" sz="1400" dirty="0" err="1">
                          <a:effectLst/>
                        </a:rPr>
                        <a:t>name</a:t>
                      </a:r>
                      <a:r>
                        <a:rPr lang="fr-FR" sz="1400" dirty="0">
                          <a:effectLst/>
                        </a:rPr>
                        <a:t> :</a:t>
                      </a:r>
                      <a:endParaRPr lang="fr-FR" sz="1200" dirty="0">
                        <a:effectLst/>
                        <a:latin typeface="Calibri"/>
                        <a:ea typeface="Calibri"/>
                        <a:cs typeface="Arial"/>
                      </a:endParaRPr>
                    </a:p>
                  </a:txBody>
                  <a:tcPr marL="68580" marR="68580" marT="0" marB="0"/>
                </a:tc>
                <a:tc>
                  <a:txBody>
                    <a:bodyPr/>
                    <a:lstStyle/>
                    <a:p>
                      <a:pPr>
                        <a:spcAft>
                          <a:spcPts val="0"/>
                        </a:spcAft>
                      </a:pPr>
                      <a:r>
                        <a:rPr lang="fr-FR" sz="1400" dirty="0">
                          <a:effectLst/>
                        </a:rPr>
                        <a:t>il est utilisé comme identifiant de l’application, il permet de considérer différentes versions d’une application comme étant une même application. Il doit être unique parmi tous les packages installés sur le système.</a:t>
                      </a:r>
                      <a:endParaRPr lang="fr-FR" sz="1200" dirty="0">
                        <a:effectLst/>
                        <a:latin typeface="Calibri"/>
                        <a:ea typeface="Calibri"/>
                        <a:cs typeface="Arial"/>
                      </a:endParaRPr>
                    </a:p>
                  </a:txBody>
                  <a:tcPr marL="68580" marR="68580" marT="0" marB="0"/>
                </a:tc>
              </a:tr>
              <a:tr h="804545">
                <a:tc>
                  <a:txBody>
                    <a:bodyPr/>
                    <a:lstStyle/>
                    <a:p>
                      <a:pPr>
                        <a:spcAft>
                          <a:spcPts val="0"/>
                        </a:spcAft>
                      </a:pPr>
                      <a:r>
                        <a:rPr lang="fr-FR" sz="1400" dirty="0">
                          <a:effectLst/>
                        </a:rPr>
                        <a:t>Minimum </a:t>
                      </a:r>
                      <a:r>
                        <a:rPr lang="fr-FR" sz="1400" dirty="0" err="1">
                          <a:effectLst/>
                        </a:rPr>
                        <a:t>required</a:t>
                      </a:r>
                      <a:r>
                        <a:rPr lang="fr-FR" sz="1400" dirty="0">
                          <a:effectLst/>
                        </a:rPr>
                        <a:t>  SDK :</a:t>
                      </a:r>
                      <a:endParaRPr lang="fr-FR" sz="1200" dirty="0">
                        <a:effectLst/>
                        <a:latin typeface="Calibri"/>
                        <a:ea typeface="Calibri"/>
                        <a:cs typeface="Arial"/>
                      </a:endParaRPr>
                    </a:p>
                  </a:txBody>
                  <a:tcPr marL="68580" marR="68580" marT="0" marB="0"/>
                </a:tc>
                <a:tc>
                  <a:txBody>
                    <a:bodyPr/>
                    <a:lstStyle/>
                    <a:p>
                      <a:pPr>
                        <a:spcAft>
                          <a:spcPts val="0"/>
                        </a:spcAft>
                      </a:pPr>
                      <a:r>
                        <a:rPr lang="fr-FR" sz="1400" dirty="0">
                          <a:effectLst/>
                        </a:rPr>
                        <a:t>c’est la version Android la plus ancienne sur laquelle l’application peut tourner. Il faut éviter de remonter trop en arrière, ça réduirait les fonctionnalités que vous pourriez donner à votre application.</a:t>
                      </a:r>
                      <a:endParaRPr lang="fr-FR" sz="12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001441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 AS</a:t>
            </a:r>
            <a:endParaRPr lang="fr-FR" sz="3200" b="1" dirty="0">
              <a:solidFill>
                <a:schemeClr val="bg1"/>
              </a:solidFill>
            </a:endParaRPr>
          </a:p>
        </p:txBody>
      </p:sp>
      <p:sp>
        <p:nvSpPr>
          <p:cNvPr id="4" name="Rectangle 3"/>
          <p:cNvSpPr/>
          <p:nvPr/>
        </p:nvSpPr>
        <p:spPr>
          <a:xfrm>
            <a:off x="683568" y="764704"/>
            <a:ext cx="8244408" cy="461665"/>
          </a:xfrm>
          <a:prstGeom prst="rect">
            <a:avLst/>
          </a:prstGeom>
        </p:spPr>
        <p:txBody>
          <a:bodyPr wrap="square">
            <a:spAutoFit/>
          </a:bodyPr>
          <a:lstStyle/>
          <a:p>
            <a:pPr lvl="0"/>
            <a:r>
              <a:rPr lang="fr-FR" sz="2400" b="1" dirty="0">
                <a:solidFill>
                  <a:srgbClr val="0070C0"/>
                </a:solidFill>
              </a:rPr>
              <a:t>Création d’un premier projet et d’une application</a:t>
            </a:r>
            <a:endParaRPr lang="fr-FR" sz="1400" dirty="0">
              <a:solidFill>
                <a:srgbClr val="0070C0"/>
              </a:solidFill>
            </a:endParaRPr>
          </a:p>
        </p:txBody>
      </p:sp>
      <p:sp>
        <p:nvSpPr>
          <p:cNvPr id="9" name="Rectangle 8"/>
          <p:cNvSpPr/>
          <p:nvPr/>
        </p:nvSpPr>
        <p:spPr>
          <a:xfrm>
            <a:off x="2915816" y="1700808"/>
            <a:ext cx="5832648" cy="1077218"/>
          </a:xfrm>
          <a:prstGeom prst="rect">
            <a:avLst/>
          </a:prstGeom>
        </p:spPr>
        <p:txBody>
          <a:bodyPr wrap="square">
            <a:spAutoFit/>
          </a:bodyPr>
          <a:lstStyle/>
          <a:p>
            <a:pPr fontAlgn="ctr"/>
            <a:r>
              <a:rPr lang="fr-FR" sz="2000" b="1" dirty="0" smtClean="0"/>
              <a:t> </a:t>
            </a:r>
          </a:p>
          <a:p>
            <a:pPr fontAlgn="ctr"/>
            <a:endParaRPr lang="fr-FR" sz="2000" b="1" dirty="0">
              <a:solidFill>
                <a:srgbClr val="FF0000"/>
              </a:solidFill>
            </a:endParaRPr>
          </a:p>
          <a:p>
            <a:pPr fontAlgn="ctr"/>
            <a:endParaRPr lang="fr-FR" sz="2400" dirty="0"/>
          </a:p>
        </p:txBody>
      </p:sp>
      <p:sp>
        <p:nvSpPr>
          <p:cNvPr id="6" name="AutoShape 2" descr="Pour télécharger le SDK, cliquez sur Con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Pour télécharger le SDK, cliquez sur Config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Pour télécharger le SDK, cliquez sur Config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Pour télécharger le SDK, cliquez sur Config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p:nvPr/>
        </p:nvPicPr>
        <p:blipFill rotWithShape="1">
          <a:blip r:embed="rId2">
            <a:extLst>
              <a:ext uri="{28A0092B-C50C-407E-A947-70E740481C1C}">
                <a14:useLocalDpi xmlns:a14="http://schemas.microsoft.com/office/drawing/2010/main" val="0"/>
              </a:ext>
            </a:extLst>
          </a:blip>
          <a:srcRect b="14517"/>
          <a:stretch/>
        </p:blipFill>
        <p:spPr bwMode="auto">
          <a:xfrm>
            <a:off x="1979712" y="1196752"/>
            <a:ext cx="5544616" cy="463266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979712" y="5877272"/>
            <a:ext cx="5616624" cy="646331"/>
          </a:xfrm>
          <a:prstGeom prst="rect">
            <a:avLst/>
          </a:prstGeom>
        </p:spPr>
        <p:txBody>
          <a:bodyPr wrap="square">
            <a:spAutoFit/>
          </a:bodyPr>
          <a:lstStyle/>
          <a:p>
            <a:r>
              <a:rPr lang="fr-FR" dirty="0" smtClean="0"/>
              <a:t>Choix </a:t>
            </a:r>
            <a:r>
              <a:rPr lang="fr-FR" dirty="0"/>
              <a:t>de Minimum SDK en spécifiant la version de l’API et de la Platform Android.</a:t>
            </a:r>
            <a:endParaRPr lang="fr-FR" b="1" dirty="0"/>
          </a:p>
        </p:txBody>
      </p:sp>
    </p:spTree>
    <p:extLst>
      <p:ext uri="{BB962C8B-B14F-4D97-AF65-F5344CB8AC3E}">
        <p14:creationId xmlns:p14="http://schemas.microsoft.com/office/powerpoint/2010/main" val="489002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19"/>
            <a:ext cx="9144000" cy="764704"/>
          </a:xfrm>
          <a:solidFill>
            <a:schemeClr val="tx1">
              <a:lumMod val="75000"/>
              <a:lumOff val="25000"/>
            </a:schemeClr>
          </a:solidFill>
        </p:spPr>
        <p:txBody>
          <a:bodyPr>
            <a:noAutofit/>
          </a:bodyPr>
          <a:lstStyle/>
          <a:p>
            <a:pPr>
              <a:lnSpc>
                <a:spcPct val="150000"/>
              </a:lnSpc>
            </a:pPr>
            <a:r>
              <a:rPr lang="fr-FR" sz="3200" b="1" dirty="0">
                <a:solidFill>
                  <a:schemeClr val="bg1"/>
                </a:solidFill>
              </a:rPr>
              <a:t>Environnement de </a:t>
            </a:r>
            <a:r>
              <a:rPr lang="fr-FR" sz="3200" b="1" dirty="0" smtClean="0">
                <a:solidFill>
                  <a:schemeClr val="bg1"/>
                </a:solidFill>
              </a:rPr>
              <a:t>développement: AS</a:t>
            </a:r>
            <a:endParaRPr lang="fr-FR" sz="3200" b="1" dirty="0">
              <a:solidFill>
                <a:schemeClr val="bg1"/>
              </a:solidFill>
            </a:endParaRPr>
          </a:p>
        </p:txBody>
      </p:sp>
      <p:sp>
        <p:nvSpPr>
          <p:cNvPr id="4" name="Rectangle 3"/>
          <p:cNvSpPr/>
          <p:nvPr/>
        </p:nvSpPr>
        <p:spPr>
          <a:xfrm>
            <a:off x="683568" y="764704"/>
            <a:ext cx="8244408" cy="461665"/>
          </a:xfrm>
          <a:prstGeom prst="rect">
            <a:avLst/>
          </a:prstGeom>
        </p:spPr>
        <p:txBody>
          <a:bodyPr wrap="square">
            <a:spAutoFit/>
          </a:bodyPr>
          <a:lstStyle/>
          <a:p>
            <a:pPr lvl="0"/>
            <a:r>
              <a:rPr lang="fr-FR" sz="2400" b="1" dirty="0">
                <a:solidFill>
                  <a:srgbClr val="0070C0"/>
                </a:solidFill>
              </a:rPr>
              <a:t>Création d’un premier projet et d’une application</a:t>
            </a:r>
            <a:endParaRPr lang="fr-FR" sz="1400" dirty="0">
              <a:solidFill>
                <a:srgbClr val="0070C0"/>
              </a:solidFill>
            </a:endParaRPr>
          </a:p>
        </p:txBody>
      </p:sp>
      <p:sp>
        <p:nvSpPr>
          <p:cNvPr id="9" name="Rectangle 8"/>
          <p:cNvSpPr/>
          <p:nvPr/>
        </p:nvSpPr>
        <p:spPr>
          <a:xfrm>
            <a:off x="2915816" y="1700808"/>
            <a:ext cx="5832648" cy="1077218"/>
          </a:xfrm>
          <a:prstGeom prst="rect">
            <a:avLst/>
          </a:prstGeom>
        </p:spPr>
        <p:txBody>
          <a:bodyPr wrap="square">
            <a:spAutoFit/>
          </a:bodyPr>
          <a:lstStyle/>
          <a:p>
            <a:pPr fontAlgn="ctr"/>
            <a:r>
              <a:rPr lang="fr-FR" sz="2000" b="1" dirty="0" smtClean="0"/>
              <a:t> </a:t>
            </a:r>
          </a:p>
          <a:p>
            <a:pPr fontAlgn="ctr"/>
            <a:endParaRPr lang="fr-FR" sz="2000" b="1" dirty="0">
              <a:solidFill>
                <a:srgbClr val="FF0000"/>
              </a:solidFill>
            </a:endParaRPr>
          </a:p>
          <a:p>
            <a:pPr fontAlgn="ctr"/>
            <a:endParaRPr lang="fr-FR" sz="2400" dirty="0"/>
          </a:p>
        </p:txBody>
      </p:sp>
      <p:sp>
        <p:nvSpPr>
          <p:cNvPr id="6" name="AutoShape 2" descr="Pour télécharger le SDK, cliquez sur Config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Pour télécharger le SDK, cliquez sur Config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Pour télécharger le SDK, cliquez sur Config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Pour télécharger le SDK, cliquez sur Config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427984" y="5085184"/>
            <a:ext cx="4608512" cy="369332"/>
          </a:xfrm>
          <a:prstGeom prst="rect">
            <a:avLst/>
          </a:prstGeom>
        </p:spPr>
        <p:txBody>
          <a:bodyPr wrap="square">
            <a:spAutoFit/>
          </a:bodyPr>
          <a:lstStyle/>
          <a:p>
            <a:pPr algn="ctr"/>
            <a:endParaRPr lang="fr-FR" b="1" dirty="0"/>
          </a:p>
        </p:txBody>
      </p:sp>
      <p:pic>
        <p:nvPicPr>
          <p:cNvPr id="12" name="Image 11"/>
          <p:cNvPicPr/>
          <p:nvPr/>
        </p:nvPicPr>
        <p:blipFill>
          <a:blip r:embed="rId2">
            <a:extLst>
              <a:ext uri="{28A0092B-C50C-407E-A947-70E740481C1C}">
                <a14:useLocalDpi xmlns:a14="http://schemas.microsoft.com/office/drawing/2010/main" val="0"/>
              </a:ext>
            </a:extLst>
          </a:blip>
          <a:stretch>
            <a:fillRect/>
          </a:stretch>
        </p:blipFill>
        <p:spPr>
          <a:xfrm>
            <a:off x="4211960" y="1700808"/>
            <a:ext cx="4677946" cy="3901345"/>
          </a:xfrm>
          <a:prstGeom prst="rect">
            <a:avLst/>
          </a:prstGeom>
        </p:spPr>
      </p:pic>
      <p:pic>
        <p:nvPicPr>
          <p:cNvPr id="14" name="Image 13"/>
          <p:cNvPicPr/>
          <p:nvPr/>
        </p:nvPicPr>
        <p:blipFill>
          <a:blip r:embed="rId3"/>
          <a:stretch>
            <a:fillRect/>
          </a:stretch>
        </p:blipFill>
        <p:spPr>
          <a:xfrm>
            <a:off x="101982" y="1673855"/>
            <a:ext cx="3959225" cy="3997325"/>
          </a:xfrm>
          <a:prstGeom prst="rect">
            <a:avLst/>
          </a:prstGeom>
        </p:spPr>
      </p:pic>
    </p:spTree>
    <p:extLst>
      <p:ext uri="{BB962C8B-B14F-4D97-AF65-F5344CB8AC3E}">
        <p14:creationId xmlns:p14="http://schemas.microsoft.com/office/powerpoint/2010/main" val="4259341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0"/>
            <a:ext cx="8208912"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a:lnSpc>
                <a:spcPct val="150000"/>
              </a:lnSpc>
            </a:pPr>
            <a:endParaRPr lang="fr-FR" sz="1800" b="1" dirty="0" smtClean="0">
              <a:solidFill>
                <a:schemeClr val="bg1">
                  <a:lumMod val="95000"/>
                </a:schemeClr>
              </a:solidFill>
            </a:endParaRPr>
          </a:p>
          <a:p>
            <a:pPr>
              <a:lnSpc>
                <a:spcPct val="150000"/>
              </a:lnSpc>
            </a:pPr>
            <a:r>
              <a:rPr lang="fr-FR" sz="4400" b="1" dirty="0" smtClean="0">
                <a:solidFill>
                  <a:schemeClr val="bg1">
                    <a:lumMod val="95000"/>
                  </a:schemeClr>
                </a:solidFill>
              </a:rPr>
              <a:t>3 types: </a:t>
            </a:r>
          </a:p>
          <a:p>
            <a:pPr lvl="2">
              <a:lnSpc>
                <a:spcPct val="150000"/>
              </a:lnSpc>
            </a:pPr>
            <a:r>
              <a:rPr lang="fr-FR" sz="3600" dirty="0" smtClean="0">
                <a:solidFill>
                  <a:srgbClr val="FFFF00"/>
                </a:solidFill>
              </a:rPr>
              <a:t>Application Native, </a:t>
            </a:r>
          </a:p>
          <a:p>
            <a:pPr lvl="2">
              <a:lnSpc>
                <a:spcPct val="150000"/>
              </a:lnSpc>
            </a:pPr>
            <a:r>
              <a:rPr lang="fr-FR" sz="3600" dirty="0" smtClean="0">
                <a:solidFill>
                  <a:srgbClr val="FFFF00"/>
                </a:solidFill>
              </a:rPr>
              <a:t>Application </a:t>
            </a:r>
            <a:r>
              <a:rPr lang="fr-FR" sz="3600" dirty="0">
                <a:solidFill>
                  <a:srgbClr val="FFFF00"/>
                </a:solidFill>
              </a:rPr>
              <a:t>Web </a:t>
            </a:r>
            <a:r>
              <a:rPr lang="fr-FR" sz="3600" dirty="0" smtClean="0">
                <a:solidFill>
                  <a:srgbClr val="FFFF00"/>
                </a:solidFill>
              </a:rPr>
              <a:t>adaptée au mobile,</a:t>
            </a:r>
          </a:p>
          <a:p>
            <a:pPr lvl="2">
              <a:lnSpc>
                <a:spcPct val="150000"/>
              </a:lnSpc>
            </a:pPr>
            <a:r>
              <a:rPr lang="fr-FR" sz="3600" dirty="0" smtClean="0">
                <a:solidFill>
                  <a:srgbClr val="FFFF00"/>
                </a:solidFill>
              </a:rPr>
              <a:t>Applications hybrides. </a:t>
            </a:r>
            <a:endParaRPr lang="fr-FR" sz="3600" b="1" dirty="0" smtClean="0">
              <a:solidFill>
                <a:srgbClr val="FFFF00"/>
              </a:solidFill>
            </a:endParaRP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spTree>
    <p:extLst>
      <p:ext uri="{BB962C8B-B14F-4D97-AF65-F5344CB8AC3E}">
        <p14:creationId xmlns:p14="http://schemas.microsoft.com/office/powerpoint/2010/main" val="158654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0"/>
            <a:ext cx="770485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lvl="2">
              <a:lnSpc>
                <a:spcPct val="150000"/>
              </a:lnSpc>
            </a:pPr>
            <a:r>
              <a:rPr lang="fr-FR" sz="3200" dirty="0" smtClean="0">
                <a:solidFill>
                  <a:srgbClr val="00B0F0"/>
                </a:solidFill>
              </a:rPr>
              <a:t>Application </a:t>
            </a:r>
            <a:r>
              <a:rPr lang="fr-FR" sz="3200" dirty="0">
                <a:solidFill>
                  <a:srgbClr val="00B0F0"/>
                </a:solidFill>
              </a:rPr>
              <a:t>Native, </a:t>
            </a:r>
          </a:p>
          <a:p>
            <a:pPr lvl="2">
              <a:lnSpc>
                <a:spcPct val="150000"/>
              </a:lnSpc>
            </a:pPr>
            <a:r>
              <a:rPr lang="fr-FR" b="1" dirty="0" smtClean="0">
                <a:solidFill>
                  <a:schemeClr val="bg1">
                    <a:lumMod val="85000"/>
                  </a:schemeClr>
                </a:solidFill>
              </a:rPr>
              <a:t>pour </a:t>
            </a:r>
            <a:r>
              <a:rPr lang="fr-FR" b="1" dirty="0">
                <a:solidFill>
                  <a:schemeClr val="bg1">
                    <a:lumMod val="85000"/>
                  </a:schemeClr>
                </a:solidFill>
              </a:rPr>
              <a:t>une plateforme spécifique, </a:t>
            </a:r>
            <a:endParaRPr lang="fr-FR" b="1" dirty="0" smtClean="0">
              <a:solidFill>
                <a:schemeClr val="bg1">
                  <a:lumMod val="85000"/>
                </a:schemeClr>
              </a:solidFill>
            </a:endParaRPr>
          </a:p>
          <a:p>
            <a:pPr lvl="2">
              <a:lnSpc>
                <a:spcPct val="150000"/>
              </a:lnSpc>
            </a:pPr>
            <a:r>
              <a:rPr lang="fr-FR" b="1" dirty="0" smtClean="0">
                <a:solidFill>
                  <a:schemeClr val="bg1">
                    <a:lumMod val="85000"/>
                  </a:schemeClr>
                </a:solidFill>
              </a:rPr>
              <a:t>créer </a:t>
            </a:r>
            <a:r>
              <a:rPr lang="fr-FR" b="1" dirty="0">
                <a:solidFill>
                  <a:schemeClr val="bg1">
                    <a:lumMod val="85000"/>
                  </a:schemeClr>
                </a:solidFill>
              </a:rPr>
              <a:t>une application qui sera disponible pour Android et pour iOS, </a:t>
            </a:r>
            <a:endParaRPr lang="fr-FR" b="1" dirty="0" smtClean="0">
              <a:solidFill>
                <a:schemeClr val="bg1">
                  <a:lumMod val="85000"/>
                </a:schemeClr>
              </a:solidFill>
            </a:endParaRPr>
          </a:p>
          <a:p>
            <a:pPr lvl="2">
              <a:lnSpc>
                <a:spcPct val="150000"/>
              </a:lnSpc>
            </a:pPr>
            <a:r>
              <a:rPr lang="fr-FR" b="1" dirty="0" smtClean="0">
                <a:solidFill>
                  <a:schemeClr val="bg1">
                    <a:lumMod val="85000"/>
                  </a:schemeClr>
                </a:solidFill>
              </a:rPr>
              <a:t>développer </a:t>
            </a:r>
            <a:r>
              <a:rPr lang="fr-FR" b="1" dirty="0">
                <a:solidFill>
                  <a:schemeClr val="bg1">
                    <a:lumMod val="85000"/>
                  </a:schemeClr>
                </a:solidFill>
              </a:rPr>
              <a:t>dans le langage par défaut utilisé par les plateformes cibles.</a:t>
            </a: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764704"/>
            <a:ext cx="1590718" cy="3227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703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0"/>
            <a:ext cx="770485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lvl="2">
              <a:lnSpc>
                <a:spcPct val="150000"/>
              </a:lnSpc>
            </a:pPr>
            <a:r>
              <a:rPr lang="fr-FR" sz="3200" dirty="0" smtClean="0">
                <a:solidFill>
                  <a:srgbClr val="00B0F0"/>
                </a:solidFill>
              </a:rPr>
              <a:t>Application Native </a:t>
            </a:r>
            <a:endParaRPr lang="fr-FR" sz="3200" dirty="0">
              <a:solidFill>
                <a:srgbClr val="00B0F0"/>
              </a:solidFill>
            </a:endParaRP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4" name="Image 3"/>
          <p:cNvPicPr>
            <a:picLocks noChangeAspect="1"/>
          </p:cNvPicPr>
          <p:nvPr/>
        </p:nvPicPr>
        <p:blipFill>
          <a:blip r:embed="rId2"/>
          <a:stretch>
            <a:fillRect/>
          </a:stretch>
        </p:blipFill>
        <p:spPr>
          <a:xfrm>
            <a:off x="107504" y="1916832"/>
            <a:ext cx="8795524" cy="4536503"/>
          </a:xfrm>
          <a:prstGeom prst="rect">
            <a:avLst/>
          </a:prstGeom>
        </p:spPr>
      </p:pic>
    </p:spTree>
    <p:extLst>
      <p:ext uri="{BB962C8B-B14F-4D97-AF65-F5344CB8AC3E}">
        <p14:creationId xmlns:p14="http://schemas.microsoft.com/office/powerpoint/2010/main" val="1841565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0"/>
            <a:ext cx="770485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lvl="2">
              <a:lnSpc>
                <a:spcPct val="150000"/>
              </a:lnSpc>
            </a:pPr>
            <a:r>
              <a:rPr lang="fr-FR" sz="3200" dirty="0" smtClean="0">
                <a:solidFill>
                  <a:srgbClr val="00B0F0"/>
                </a:solidFill>
              </a:rPr>
              <a:t>Application Native</a:t>
            </a:r>
            <a:r>
              <a:rPr lang="fr-FR" sz="3200" dirty="0">
                <a:solidFill>
                  <a:srgbClr val="00B0F0"/>
                </a:solidFill>
              </a:rPr>
              <a:t> </a:t>
            </a:r>
            <a:r>
              <a:rPr lang="fr-FR" sz="3200" dirty="0" smtClean="0">
                <a:solidFill>
                  <a:srgbClr val="00B0F0"/>
                </a:solidFill>
              </a:rPr>
              <a:t>(MIT App </a:t>
            </a:r>
            <a:r>
              <a:rPr lang="fr-FR" sz="3200" dirty="0" err="1" smtClean="0">
                <a:solidFill>
                  <a:srgbClr val="00B0F0"/>
                </a:solidFill>
              </a:rPr>
              <a:t>Inventor</a:t>
            </a:r>
            <a:r>
              <a:rPr lang="fr-FR" sz="3200" dirty="0" smtClean="0">
                <a:solidFill>
                  <a:srgbClr val="00B0F0"/>
                </a:solidFill>
              </a:rPr>
              <a:t>)</a:t>
            </a:r>
            <a:endParaRPr lang="fr-FR" sz="3200" dirty="0">
              <a:solidFill>
                <a:srgbClr val="00B0F0"/>
              </a:solidFill>
            </a:endParaRP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4" name="Image 3"/>
          <p:cNvPicPr>
            <a:picLocks noChangeAspect="1"/>
          </p:cNvPicPr>
          <p:nvPr/>
        </p:nvPicPr>
        <p:blipFill>
          <a:blip r:embed="rId2"/>
          <a:stretch>
            <a:fillRect/>
          </a:stretch>
        </p:blipFill>
        <p:spPr>
          <a:xfrm>
            <a:off x="35496" y="1916833"/>
            <a:ext cx="9148385" cy="4536503"/>
          </a:xfrm>
          <a:prstGeom prst="rect">
            <a:avLst/>
          </a:prstGeom>
        </p:spPr>
      </p:pic>
    </p:spTree>
    <p:extLst>
      <p:ext uri="{BB962C8B-B14F-4D97-AF65-F5344CB8AC3E}">
        <p14:creationId xmlns:p14="http://schemas.microsoft.com/office/powerpoint/2010/main" val="404439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0"/>
            <a:ext cx="7704856" cy="6885384"/>
          </a:xfrm>
          <a:solidFill>
            <a:schemeClr val="accent3">
              <a:lumMod val="50000"/>
            </a:schemeClr>
          </a:solidFill>
        </p:spPr>
        <p:txBody>
          <a:bodyPr>
            <a:noAutofit/>
          </a:bodyPr>
          <a:lstStyle/>
          <a:p>
            <a:endParaRPr lang="fr-FR" sz="2000" b="1" dirty="0">
              <a:solidFill>
                <a:schemeClr val="bg1">
                  <a:lumMod val="95000"/>
                </a:schemeClr>
              </a:solidFill>
            </a:endParaRPr>
          </a:p>
          <a:p>
            <a:endParaRPr lang="fr-FR" sz="2000" b="1" dirty="0" smtClean="0">
              <a:solidFill>
                <a:schemeClr val="bg1">
                  <a:lumMod val="95000"/>
                </a:schemeClr>
              </a:solidFill>
            </a:endParaRPr>
          </a:p>
          <a:p>
            <a:endParaRPr lang="fr-FR" sz="2000" b="1" dirty="0" smtClean="0">
              <a:solidFill>
                <a:schemeClr val="bg1">
                  <a:lumMod val="95000"/>
                </a:schemeClr>
              </a:solidFill>
            </a:endParaRPr>
          </a:p>
          <a:p>
            <a:pPr lvl="2">
              <a:lnSpc>
                <a:spcPct val="150000"/>
              </a:lnSpc>
            </a:pPr>
            <a:r>
              <a:rPr lang="fr-FR" sz="3200" dirty="0" smtClean="0">
                <a:solidFill>
                  <a:srgbClr val="00B0F0"/>
                </a:solidFill>
              </a:rPr>
              <a:t>Application Native</a:t>
            </a:r>
            <a:r>
              <a:rPr lang="fr-FR" sz="3200" dirty="0">
                <a:solidFill>
                  <a:srgbClr val="00B0F0"/>
                </a:solidFill>
              </a:rPr>
              <a:t> </a:t>
            </a:r>
            <a:r>
              <a:rPr lang="fr-FR" sz="3200" dirty="0" smtClean="0">
                <a:solidFill>
                  <a:srgbClr val="00B0F0"/>
                </a:solidFill>
              </a:rPr>
              <a:t>(MIT App </a:t>
            </a:r>
            <a:r>
              <a:rPr lang="fr-FR" sz="3200" dirty="0" err="1" smtClean="0">
                <a:solidFill>
                  <a:srgbClr val="00B0F0"/>
                </a:solidFill>
              </a:rPr>
              <a:t>Inventor</a:t>
            </a:r>
            <a:r>
              <a:rPr lang="fr-FR" sz="3200" dirty="0" smtClean="0">
                <a:solidFill>
                  <a:srgbClr val="00B0F0"/>
                </a:solidFill>
              </a:rPr>
              <a:t>)</a:t>
            </a:r>
            <a:endParaRPr lang="fr-FR" sz="3200" dirty="0">
              <a:solidFill>
                <a:srgbClr val="00B0F0"/>
              </a:solidFill>
            </a:endParaRPr>
          </a:p>
        </p:txBody>
      </p:sp>
      <p:sp>
        <p:nvSpPr>
          <p:cNvPr id="2" name="Titre 1"/>
          <p:cNvSpPr>
            <a:spLocks noGrp="1"/>
          </p:cNvSpPr>
          <p:nvPr>
            <p:ph type="title"/>
          </p:nvPr>
        </p:nvSpPr>
        <p:spPr>
          <a:xfrm>
            <a:off x="0" y="-27384"/>
            <a:ext cx="9144000" cy="994122"/>
          </a:xfrm>
          <a:solidFill>
            <a:schemeClr val="tx1">
              <a:lumMod val="75000"/>
              <a:lumOff val="25000"/>
            </a:schemeClr>
          </a:solidFill>
        </p:spPr>
        <p:txBody>
          <a:bodyPr/>
          <a:lstStyle/>
          <a:p>
            <a:r>
              <a:rPr lang="fr-FR" dirty="0" smtClean="0">
                <a:solidFill>
                  <a:srgbClr val="92D050"/>
                </a:solidFill>
              </a:rPr>
              <a:t>Types d’applications mobiles</a:t>
            </a:r>
            <a:endParaRPr lang="fr-FR" dirty="0">
              <a:solidFill>
                <a:srgbClr val="92D050"/>
              </a:solidFill>
            </a:endParaRPr>
          </a:p>
        </p:txBody>
      </p:sp>
      <p:pic>
        <p:nvPicPr>
          <p:cNvPr id="5" name="Image 4"/>
          <p:cNvPicPr>
            <a:picLocks noChangeAspect="1"/>
          </p:cNvPicPr>
          <p:nvPr/>
        </p:nvPicPr>
        <p:blipFill>
          <a:blip r:embed="rId2"/>
          <a:stretch>
            <a:fillRect/>
          </a:stretch>
        </p:blipFill>
        <p:spPr>
          <a:xfrm>
            <a:off x="107504" y="2420888"/>
            <a:ext cx="9001000" cy="4109890"/>
          </a:xfrm>
          <a:prstGeom prst="rect">
            <a:avLst/>
          </a:prstGeom>
        </p:spPr>
      </p:pic>
    </p:spTree>
    <p:extLst>
      <p:ext uri="{BB962C8B-B14F-4D97-AF65-F5344CB8AC3E}">
        <p14:creationId xmlns:p14="http://schemas.microsoft.com/office/powerpoint/2010/main" val="3390823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28882</TotalTime>
  <Words>2431</Words>
  <Application>Microsoft Office PowerPoint</Application>
  <PresentationFormat>Affichage à l'écran (4:3)</PresentationFormat>
  <Paragraphs>675</Paragraphs>
  <Slides>44</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44</vt:i4>
      </vt:variant>
    </vt:vector>
  </HeadingPairs>
  <TitlesOfParts>
    <vt:vector size="48" baseType="lpstr">
      <vt:lpstr>Arial</vt:lpstr>
      <vt:lpstr>Calibri</vt:lpstr>
      <vt:lpstr>Wingdings</vt:lpstr>
      <vt:lpstr>Thème Office</vt:lpstr>
      <vt:lpstr>Programmation mobile pour des systèmes Android  Chapitre 1: Introduction           et prise en main </vt:lpstr>
      <vt:lpstr>Plan</vt:lpstr>
      <vt:lpstr>Références </vt:lpstr>
      <vt:lpstr>Questions </vt:lpstr>
      <vt:lpstr>Types d’applications mobiles</vt:lpstr>
      <vt:lpstr>Types d’applications mobiles</vt:lpstr>
      <vt:lpstr>Types d’applications mobiles</vt:lpstr>
      <vt:lpstr>Types d’applications mobiles</vt:lpstr>
      <vt:lpstr>Types d’applications mobiles</vt:lpstr>
      <vt:lpstr>Types d’applications mobiles</vt:lpstr>
      <vt:lpstr>Types d’applications mobiles</vt:lpstr>
      <vt:lpstr>Types d’applications mobiles</vt:lpstr>
      <vt:lpstr>Types d’applications mobiles</vt:lpstr>
      <vt:lpstr>Types d’applications mobiles</vt:lpstr>
      <vt:lpstr>Types d’applications mobiles</vt:lpstr>
      <vt:lpstr>Types d’applications mobiles</vt:lpstr>
      <vt:lpstr>Présentation PowerPoint</vt:lpstr>
      <vt:lpstr>Présentation PowerPoint</vt:lpstr>
      <vt:lpstr>Plateforme Android</vt:lpstr>
      <vt:lpstr>Plateforme Android</vt:lpstr>
      <vt:lpstr>Plateforme Android</vt:lpstr>
      <vt:lpstr>Plateforme Android</vt:lpstr>
      <vt:lpstr>Plate forme Android</vt:lpstr>
      <vt:lpstr>Plateforme Android Android 8.0 Oreo</vt:lpstr>
      <vt:lpstr>Plate forme Android Composants d’Android</vt:lpstr>
      <vt:lpstr>Plateforme Android Android 12</vt:lpstr>
      <vt:lpstr>Plate forme Android Architecture du Système Android</vt:lpstr>
      <vt:lpstr>Environnement de développement</vt:lpstr>
      <vt:lpstr>Environnement de développement</vt:lpstr>
      <vt:lpstr>Environnement de développement</vt:lpstr>
      <vt:lpstr>Environnement de développement</vt:lpstr>
      <vt:lpstr>Environnement de développement</vt:lpstr>
      <vt:lpstr>Environnement de développement</vt:lpstr>
      <vt:lpstr>Environnement de développement</vt:lpstr>
      <vt:lpstr>Environnement de développement</vt:lpstr>
      <vt:lpstr>Environnement de développement</vt:lpstr>
      <vt:lpstr>Environnement de développement</vt:lpstr>
      <vt:lpstr>Environnement de développement: AS </vt:lpstr>
      <vt:lpstr>Environnement de développement: AS</vt:lpstr>
      <vt:lpstr>Environnement de développement: AS</vt:lpstr>
      <vt:lpstr>Processus de développement </vt:lpstr>
      <vt:lpstr>Environnement de développement: AS</vt:lpstr>
      <vt:lpstr>Environnement de développement: AS</vt:lpstr>
      <vt:lpstr>Environnement de développement: 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mobile avec Android</dc:title>
  <dc:creator>admin</dc:creator>
  <cp:lastModifiedBy>Gebruiker</cp:lastModifiedBy>
  <cp:revision>213</cp:revision>
  <dcterms:created xsi:type="dcterms:W3CDTF">2015-08-26T23:14:26Z</dcterms:created>
  <dcterms:modified xsi:type="dcterms:W3CDTF">2022-10-03T10:45:14Z</dcterms:modified>
</cp:coreProperties>
</file>